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0" r:id="rId6"/>
    <p:sldId id="301" r:id="rId7"/>
    <p:sldId id="362" r:id="rId8"/>
    <p:sldId id="274" r:id="rId9"/>
    <p:sldId id="306" r:id="rId10"/>
    <p:sldId id="360" r:id="rId11"/>
    <p:sldId id="347" r:id="rId12"/>
    <p:sldId id="353" r:id="rId13"/>
    <p:sldId id="364" r:id="rId14"/>
    <p:sldId id="356" r:id="rId15"/>
    <p:sldId id="357" r:id="rId16"/>
    <p:sldId id="352" r:id="rId17"/>
    <p:sldId id="355" r:id="rId18"/>
    <p:sldId id="307" r:id="rId19"/>
    <p:sldId id="345" r:id="rId20"/>
    <p:sldId id="309" r:id="rId21"/>
    <p:sldId id="346" r:id="rId22"/>
    <p:sldId id="348" r:id="rId23"/>
    <p:sldId id="365" r:id="rId24"/>
    <p:sldId id="351" r:id="rId25"/>
    <p:sldId id="358" r:id="rId26"/>
    <p:sldId id="359" r:id="rId27"/>
    <p:sldId id="305" r:id="rId28"/>
    <p:sldId id="363" r:id="rId29"/>
    <p:sldId id="284" r:id="rId30"/>
    <p:sldId id="367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3" autoAdjust="0"/>
    <p:restoredTop sz="94558" autoAdjust="0"/>
  </p:normalViewPr>
  <p:slideViewPr>
    <p:cSldViewPr snapToGrid="0">
      <p:cViewPr varScale="1">
        <p:scale>
          <a:sx n="119" d="100"/>
          <a:sy n="119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8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929DA-8FD1-4E29-9152-4374DB344B67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C4F608D-8CA1-4A14-A15A-6E30F1C9C47B}">
      <dgm:prSet/>
      <dgm:spPr/>
      <dgm:t>
        <a:bodyPr/>
        <a:lstStyle/>
        <a:p>
          <a:pPr>
            <a:defRPr b="1"/>
          </a:pPr>
          <a:r>
            <a:rPr lang="en-GB" dirty="0" err="1"/>
            <a:t>D'abord</a:t>
          </a:r>
          <a:r>
            <a:rPr lang="en-GB" dirty="0"/>
            <a:t>, quelle </a:t>
          </a:r>
          <a:r>
            <a:rPr lang="en-GB" dirty="0" err="1"/>
            <a:t>est</a:t>
          </a:r>
          <a:r>
            <a:rPr lang="en-GB" dirty="0"/>
            <a:t> </a:t>
          </a:r>
          <a:r>
            <a:rPr lang="en-GB" dirty="0" err="1"/>
            <a:t>mon</a:t>
          </a:r>
          <a:r>
            <a:rPr lang="en-GB" dirty="0"/>
            <a:t> intention, </a:t>
          </a:r>
          <a:r>
            <a:rPr lang="en-GB" dirty="0" err="1"/>
            <a:t>moi</a:t>
          </a:r>
          <a:r>
            <a:rPr lang="en-GB" dirty="0"/>
            <a:t> </a:t>
          </a:r>
          <a:r>
            <a:rPr lang="en-GB" dirty="0" err="1"/>
            <a:t>comme</a:t>
          </a:r>
          <a:r>
            <a:rPr lang="en-GB" dirty="0"/>
            <a:t> cp, je </a:t>
          </a:r>
          <a:r>
            <a:rPr lang="en-GB" dirty="0" err="1"/>
            <a:t>m'attends</a:t>
          </a:r>
          <a:r>
            <a:rPr lang="en-GB" dirty="0"/>
            <a:t> à quoi à la fin de la rencontre? </a:t>
          </a:r>
          <a:r>
            <a:rPr lang="en-GB" dirty="0" err="1"/>
            <a:t>Qu'est-ce</a:t>
          </a:r>
          <a:r>
            <a:rPr lang="en-GB" dirty="0"/>
            <a:t> que je </a:t>
          </a:r>
          <a:r>
            <a:rPr lang="en-GB" dirty="0" err="1"/>
            <a:t>veux</a:t>
          </a:r>
          <a:r>
            <a:rPr lang="en-GB" dirty="0"/>
            <a:t> entendre de </a:t>
          </a:r>
          <a:r>
            <a:rPr lang="en-GB" dirty="0" err="1"/>
            <a:t>l'autre</a:t>
          </a:r>
          <a:r>
            <a:rPr lang="en-GB" dirty="0"/>
            <a:t> </a:t>
          </a:r>
          <a:r>
            <a:rPr lang="en-GB" dirty="0" err="1"/>
            <a:t>personne</a:t>
          </a:r>
          <a:r>
            <a:rPr lang="en-GB" dirty="0"/>
            <a:t> à la fin de la rencontre?</a:t>
          </a:r>
          <a:endParaRPr lang="en-US" dirty="0"/>
        </a:p>
      </dgm:t>
    </dgm:pt>
    <dgm:pt modelId="{D641BD19-DB36-4AD7-9CE6-155E709BC1A9}" type="parTrans" cxnId="{AC01BC36-8411-4CA8-9F9D-1791D3B78EF2}">
      <dgm:prSet/>
      <dgm:spPr/>
      <dgm:t>
        <a:bodyPr/>
        <a:lstStyle/>
        <a:p>
          <a:endParaRPr lang="en-US"/>
        </a:p>
      </dgm:t>
    </dgm:pt>
    <dgm:pt modelId="{353F70AC-2D73-4A5A-B441-BB7958BA4829}" type="sibTrans" cxnId="{AC01BC36-8411-4CA8-9F9D-1791D3B78EF2}">
      <dgm:prSet/>
      <dgm:spPr/>
      <dgm:t>
        <a:bodyPr/>
        <a:lstStyle/>
        <a:p>
          <a:endParaRPr lang="en-US"/>
        </a:p>
      </dgm:t>
    </dgm:pt>
    <dgm:pt modelId="{827510EC-E3B7-48D4-9DCE-484B622B94D8}">
      <dgm:prSet/>
      <dgm:spPr/>
      <dgm:t>
        <a:bodyPr/>
        <a:lstStyle/>
        <a:p>
          <a:r>
            <a:rPr lang="en-GB" b="1" dirty="0" err="1"/>
            <a:t>Exemples</a:t>
          </a:r>
          <a:r>
            <a:rPr lang="en-GB" b="1" dirty="0"/>
            <a:t>:</a:t>
          </a:r>
          <a:endParaRPr lang="en-US" b="1" dirty="0"/>
        </a:p>
      </dgm:t>
    </dgm:pt>
    <dgm:pt modelId="{D9AD54DD-C176-43AB-AAFF-5C79D0E36B6D}" type="parTrans" cxnId="{CFCA2289-BB6A-489C-99BF-55E0709D286E}">
      <dgm:prSet/>
      <dgm:spPr/>
      <dgm:t>
        <a:bodyPr/>
        <a:lstStyle/>
        <a:p>
          <a:endParaRPr lang="en-US"/>
        </a:p>
      </dgm:t>
    </dgm:pt>
    <dgm:pt modelId="{9B1335CD-1B7D-4104-8B2F-6FCBDE50CAC1}" type="sibTrans" cxnId="{CFCA2289-BB6A-489C-99BF-55E0709D286E}">
      <dgm:prSet/>
      <dgm:spPr/>
      <dgm:t>
        <a:bodyPr/>
        <a:lstStyle/>
        <a:p>
          <a:endParaRPr lang="en-US"/>
        </a:p>
      </dgm:t>
    </dgm:pt>
    <dgm:pt modelId="{A0898724-E926-4DD0-8513-71C36170A156}">
      <dgm:prSet/>
      <dgm:spPr/>
      <dgm:t>
        <a:bodyPr/>
        <a:lstStyle/>
        <a:p>
          <a:r>
            <a:rPr lang="en-GB" b="1" dirty="0" err="1"/>
            <a:t>J'aimerais</a:t>
          </a:r>
          <a:r>
            <a:rPr lang="en-GB" b="1" dirty="0"/>
            <a:t> </a:t>
          </a:r>
          <a:r>
            <a:rPr lang="en-GB" b="1" dirty="0" err="1"/>
            <a:t>qu'il</a:t>
          </a:r>
          <a:r>
            <a:rPr lang="en-GB" b="1" dirty="0"/>
            <a:t> me </a:t>
          </a:r>
          <a:r>
            <a:rPr lang="en-GB" b="1" dirty="0" err="1"/>
            <a:t>dise</a:t>
          </a:r>
          <a:r>
            <a:rPr lang="en-GB" b="1" dirty="0"/>
            <a:t> </a:t>
          </a:r>
          <a:r>
            <a:rPr lang="en-GB" b="1" dirty="0" err="1"/>
            <a:t>ce</a:t>
          </a:r>
          <a:r>
            <a:rPr lang="en-GB" b="1" dirty="0"/>
            <a:t> </a:t>
          </a:r>
          <a:r>
            <a:rPr lang="en-GB" b="1" dirty="0" err="1"/>
            <a:t>qu'il</a:t>
          </a:r>
          <a:r>
            <a:rPr lang="en-GB" b="1" dirty="0"/>
            <a:t> </a:t>
          </a:r>
          <a:r>
            <a:rPr lang="en-GB" b="1" dirty="0" err="1"/>
            <a:t>compte</a:t>
          </a:r>
          <a:r>
            <a:rPr lang="en-GB" b="1" dirty="0"/>
            <a:t> faire pour....</a:t>
          </a:r>
          <a:endParaRPr lang="en-US" b="1" dirty="0"/>
        </a:p>
      </dgm:t>
    </dgm:pt>
    <dgm:pt modelId="{EFD0739F-1DDE-47C9-BA56-12B54540CEED}" type="parTrans" cxnId="{17BC780F-69D0-4255-A308-151AAF052771}">
      <dgm:prSet/>
      <dgm:spPr/>
      <dgm:t>
        <a:bodyPr/>
        <a:lstStyle/>
        <a:p>
          <a:endParaRPr lang="en-US"/>
        </a:p>
      </dgm:t>
    </dgm:pt>
    <dgm:pt modelId="{CFC86071-34D2-41D8-A6B4-75D8724D6DD3}" type="sibTrans" cxnId="{17BC780F-69D0-4255-A308-151AAF052771}">
      <dgm:prSet/>
      <dgm:spPr/>
      <dgm:t>
        <a:bodyPr/>
        <a:lstStyle/>
        <a:p>
          <a:endParaRPr lang="en-US"/>
        </a:p>
      </dgm:t>
    </dgm:pt>
    <dgm:pt modelId="{3F59521E-8BF9-4E5C-AD8F-73B765A067B5}">
      <dgm:prSet/>
      <dgm:spPr/>
      <dgm:t>
        <a:bodyPr/>
        <a:lstStyle/>
        <a:p>
          <a:r>
            <a:rPr lang="en-GB" b="1" dirty="0" err="1"/>
            <a:t>J'aimerais</a:t>
          </a:r>
          <a:r>
            <a:rPr lang="en-GB" b="1" dirty="0"/>
            <a:t> </a:t>
          </a:r>
          <a:r>
            <a:rPr lang="en-GB" b="1" dirty="0" err="1"/>
            <a:t>qu'il</a:t>
          </a:r>
          <a:r>
            <a:rPr lang="en-GB" b="1" dirty="0"/>
            <a:t> </a:t>
          </a:r>
          <a:r>
            <a:rPr lang="en-GB" b="1" dirty="0" err="1"/>
            <a:t>m'explique</a:t>
          </a:r>
          <a:r>
            <a:rPr lang="en-GB" b="1" dirty="0"/>
            <a:t> </a:t>
          </a:r>
          <a:r>
            <a:rPr lang="en-GB" b="1" dirty="0" err="1"/>
            <a:t>clairement</a:t>
          </a:r>
          <a:r>
            <a:rPr lang="en-GB" b="1" dirty="0"/>
            <a:t> </a:t>
          </a:r>
          <a:r>
            <a:rPr lang="en-GB" b="1" dirty="0" err="1"/>
            <a:t>ses</a:t>
          </a:r>
          <a:r>
            <a:rPr lang="en-GB" b="1" dirty="0"/>
            <a:t> </a:t>
          </a:r>
          <a:r>
            <a:rPr lang="en-GB" b="1" dirty="0" err="1"/>
            <a:t>objectifs</a:t>
          </a:r>
          <a:r>
            <a:rPr lang="en-GB" b="1" dirty="0"/>
            <a:t>...</a:t>
          </a:r>
          <a:endParaRPr lang="en-US" b="1" dirty="0"/>
        </a:p>
      </dgm:t>
    </dgm:pt>
    <dgm:pt modelId="{52F0D9B0-7439-4E7B-9D37-5BC0C955912C}" type="parTrans" cxnId="{6E7A3079-5543-40B0-981C-020D862EBC83}">
      <dgm:prSet/>
      <dgm:spPr/>
      <dgm:t>
        <a:bodyPr/>
        <a:lstStyle/>
        <a:p>
          <a:endParaRPr lang="en-US"/>
        </a:p>
      </dgm:t>
    </dgm:pt>
    <dgm:pt modelId="{8AAC5905-CB08-4948-B1E4-BA0778015835}" type="sibTrans" cxnId="{6E7A3079-5543-40B0-981C-020D862EBC83}">
      <dgm:prSet/>
      <dgm:spPr/>
      <dgm:t>
        <a:bodyPr/>
        <a:lstStyle/>
        <a:p>
          <a:endParaRPr lang="en-US"/>
        </a:p>
      </dgm:t>
    </dgm:pt>
    <dgm:pt modelId="{9548B76E-DA20-414F-8473-BB35EB65EB0E}">
      <dgm:prSet/>
      <dgm:spPr/>
      <dgm:t>
        <a:bodyPr/>
        <a:lstStyle/>
        <a:p>
          <a:r>
            <a:rPr lang="en-GB" dirty="0"/>
            <a:t>Que </a:t>
          </a:r>
          <a:r>
            <a:rPr lang="en-GB" dirty="0" err="1"/>
            <a:t>voulez-vous</a:t>
          </a:r>
          <a:r>
            <a:rPr lang="en-GB" dirty="0"/>
            <a:t> </a:t>
          </a:r>
          <a:r>
            <a:rPr lang="en-GB" dirty="0" err="1"/>
            <a:t>voir</a:t>
          </a:r>
          <a:r>
            <a:rPr lang="en-GB" dirty="0"/>
            <a:t> </a:t>
          </a:r>
          <a:r>
            <a:rPr lang="en-GB" dirty="0" err="1"/>
            <a:t>ou</a:t>
          </a:r>
          <a:r>
            <a:rPr lang="en-GB" dirty="0"/>
            <a:t> entendre de </a:t>
          </a:r>
          <a:r>
            <a:rPr lang="en-GB" dirty="0" err="1"/>
            <a:t>l'autre</a:t>
          </a:r>
          <a:r>
            <a:rPr lang="en-GB" dirty="0"/>
            <a:t> </a:t>
          </a:r>
          <a:r>
            <a:rPr lang="en-GB" dirty="0" err="1"/>
            <a:t>personne</a:t>
          </a:r>
          <a:r>
            <a:rPr lang="en-GB" dirty="0"/>
            <a:t>, </a:t>
          </a:r>
          <a:r>
            <a:rPr lang="en-GB" dirty="0" err="1"/>
            <a:t>votre</a:t>
          </a:r>
          <a:r>
            <a:rPr lang="en-GB" dirty="0"/>
            <a:t> intention doit </a:t>
          </a:r>
          <a:r>
            <a:rPr lang="en-GB" dirty="0" err="1"/>
            <a:t>être</a:t>
          </a:r>
          <a:r>
            <a:rPr lang="en-GB" dirty="0"/>
            <a:t> observable</a:t>
          </a:r>
          <a:endParaRPr lang="en-US" dirty="0"/>
        </a:p>
      </dgm:t>
    </dgm:pt>
    <dgm:pt modelId="{435459C2-AF0A-436F-877C-B7B34E86BD92}" type="parTrans" cxnId="{6E4369A9-92D4-45F0-9EB8-19FE679926AC}">
      <dgm:prSet/>
      <dgm:spPr/>
      <dgm:t>
        <a:bodyPr/>
        <a:lstStyle/>
        <a:p>
          <a:endParaRPr lang="en-US"/>
        </a:p>
      </dgm:t>
    </dgm:pt>
    <dgm:pt modelId="{D86A236E-7121-46AD-A882-405DE906D541}" type="sibTrans" cxnId="{6E4369A9-92D4-45F0-9EB8-19FE679926AC}">
      <dgm:prSet/>
      <dgm:spPr/>
      <dgm:t>
        <a:bodyPr/>
        <a:lstStyle/>
        <a:p>
          <a:endParaRPr lang="en-US"/>
        </a:p>
      </dgm:t>
    </dgm:pt>
    <dgm:pt modelId="{F7172717-B3B0-47A2-8633-54F69741A302}">
      <dgm:prSet/>
      <dgm:spPr/>
      <dgm:t>
        <a:bodyPr/>
        <a:lstStyle/>
        <a:p>
          <a:pPr>
            <a:defRPr b="1"/>
          </a:pPr>
          <a:r>
            <a:rPr lang="en-GB" dirty="0" err="1"/>
            <a:t>Avons</a:t>
          </a:r>
          <a:r>
            <a:rPr lang="en-GB" dirty="0"/>
            <a:t>-nous un but </a:t>
          </a:r>
          <a:r>
            <a:rPr lang="en-GB" dirty="0" err="1"/>
            <a:t>commun</a:t>
          </a:r>
          <a:r>
            <a:rPr lang="en-GB" dirty="0"/>
            <a:t>?</a:t>
          </a:r>
          <a:endParaRPr lang="en-US" dirty="0"/>
        </a:p>
      </dgm:t>
    </dgm:pt>
    <dgm:pt modelId="{D304E774-C02B-4113-A59A-B7088D39703A}" type="parTrans" cxnId="{AF982C6B-8874-4F72-8ADB-2A3158DF24B7}">
      <dgm:prSet/>
      <dgm:spPr/>
      <dgm:t>
        <a:bodyPr/>
        <a:lstStyle/>
        <a:p>
          <a:endParaRPr lang="en-US"/>
        </a:p>
      </dgm:t>
    </dgm:pt>
    <dgm:pt modelId="{0538AACC-B718-4A19-B9DF-4CEF8333A655}" type="sibTrans" cxnId="{AF982C6B-8874-4F72-8ADB-2A3158DF24B7}">
      <dgm:prSet/>
      <dgm:spPr/>
      <dgm:t>
        <a:bodyPr/>
        <a:lstStyle/>
        <a:p>
          <a:endParaRPr lang="en-US"/>
        </a:p>
      </dgm:t>
    </dgm:pt>
    <dgm:pt modelId="{9578C945-0786-4FBA-B765-D0D1C3E48188}" type="pres">
      <dgm:prSet presAssocID="{781929DA-8FD1-4E29-9152-4374DB344B67}" presName="linear" presStyleCnt="0">
        <dgm:presLayoutVars>
          <dgm:animLvl val="lvl"/>
          <dgm:resizeHandles val="exact"/>
        </dgm:presLayoutVars>
      </dgm:prSet>
      <dgm:spPr/>
    </dgm:pt>
    <dgm:pt modelId="{D0E7B6DC-0429-4BCE-9D42-A7C6DF11FCF4}" type="pres">
      <dgm:prSet presAssocID="{1C4F608D-8CA1-4A14-A15A-6E30F1C9C4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F6E1FD-5D42-40DD-8056-E94FC3B24F8F}" type="pres">
      <dgm:prSet presAssocID="{1C4F608D-8CA1-4A14-A15A-6E30F1C9C47B}" presName="childText" presStyleLbl="revTx" presStyleIdx="0" presStyleCnt="1">
        <dgm:presLayoutVars>
          <dgm:bulletEnabled val="1"/>
        </dgm:presLayoutVars>
      </dgm:prSet>
      <dgm:spPr/>
    </dgm:pt>
    <dgm:pt modelId="{D9792DE2-0046-460F-A7BC-8E31E66C2A76}" type="pres">
      <dgm:prSet presAssocID="{9548B76E-DA20-414F-8473-BB35EB65EB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403A11-33ED-4DD0-9E82-1CDE42DDC800}" type="pres">
      <dgm:prSet presAssocID="{D86A236E-7121-46AD-A882-405DE906D541}" presName="spacer" presStyleCnt="0"/>
      <dgm:spPr/>
    </dgm:pt>
    <dgm:pt modelId="{52FE47B7-7880-4307-9339-FBA49A7E36CA}" type="pres">
      <dgm:prSet presAssocID="{F7172717-B3B0-47A2-8633-54F69741A3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8B1B0E-CC7B-4592-B5EE-462E9149DE02}" type="presOf" srcId="{F7172717-B3B0-47A2-8633-54F69741A302}" destId="{52FE47B7-7880-4307-9339-FBA49A7E36CA}" srcOrd="0" destOrd="0" presId="urn:microsoft.com/office/officeart/2005/8/layout/vList2"/>
    <dgm:cxn modelId="{17BC780F-69D0-4255-A308-151AAF052771}" srcId="{827510EC-E3B7-48D4-9DCE-484B622B94D8}" destId="{A0898724-E926-4DD0-8513-71C36170A156}" srcOrd="0" destOrd="0" parTransId="{EFD0739F-1DDE-47C9-BA56-12B54540CEED}" sibTransId="{CFC86071-34D2-41D8-A6B4-75D8724D6DD3}"/>
    <dgm:cxn modelId="{30D93F1C-4D7D-4E2D-AC4C-255C6AAAD224}" type="presOf" srcId="{A0898724-E926-4DD0-8513-71C36170A156}" destId="{23F6E1FD-5D42-40DD-8056-E94FC3B24F8F}" srcOrd="0" destOrd="1" presId="urn:microsoft.com/office/officeart/2005/8/layout/vList2"/>
    <dgm:cxn modelId="{66634F1E-2C87-4B67-BEA0-5CD91F169037}" type="presOf" srcId="{781929DA-8FD1-4E29-9152-4374DB344B67}" destId="{9578C945-0786-4FBA-B765-D0D1C3E48188}" srcOrd="0" destOrd="0" presId="urn:microsoft.com/office/officeart/2005/8/layout/vList2"/>
    <dgm:cxn modelId="{AC01BC36-8411-4CA8-9F9D-1791D3B78EF2}" srcId="{781929DA-8FD1-4E29-9152-4374DB344B67}" destId="{1C4F608D-8CA1-4A14-A15A-6E30F1C9C47B}" srcOrd="0" destOrd="0" parTransId="{D641BD19-DB36-4AD7-9CE6-155E709BC1A9}" sibTransId="{353F70AC-2D73-4A5A-B441-BB7958BA4829}"/>
    <dgm:cxn modelId="{AE807547-71CD-421A-9C83-86848C54017B}" type="presOf" srcId="{1C4F608D-8CA1-4A14-A15A-6E30F1C9C47B}" destId="{D0E7B6DC-0429-4BCE-9D42-A7C6DF11FCF4}" srcOrd="0" destOrd="0" presId="urn:microsoft.com/office/officeart/2005/8/layout/vList2"/>
    <dgm:cxn modelId="{AF982C6B-8874-4F72-8ADB-2A3158DF24B7}" srcId="{781929DA-8FD1-4E29-9152-4374DB344B67}" destId="{F7172717-B3B0-47A2-8633-54F69741A302}" srcOrd="2" destOrd="0" parTransId="{D304E774-C02B-4113-A59A-B7088D39703A}" sibTransId="{0538AACC-B718-4A19-B9DF-4CEF8333A655}"/>
    <dgm:cxn modelId="{6E7A3079-5543-40B0-981C-020D862EBC83}" srcId="{827510EC-E3B7-48D4-9DCE-484B622B94D8}" destId="{3F59521E-8BF9-4E5C-AD8F-73B765A067B5}" srcOrd="1" destOrd="0" parTransId="{52F0D9B0-7439-4E7B-9D37-5BC0C955912C}" sibTransId="{8AAC5905-CB08-4948-B1E4-BA0778015835}"/>
    <dgm:cxn modelId="{0B141F82-34B7-4F3C-8CE8-D2014F11584A}" type="presOf" srcId="{9548B76E-DA20-414F-8473-BB35EB65EB0E}" destId="{D9792DE2-0046-460F-A7BC-8E31E66C2A76}" srcOrd="0" destOrd="0" presId="urn:microsoft.com/office/officeart/2005/8/layout/vList2"/>
    <dgm:cxn modelId="{CFCA2289-BB6A-489C-99BF-55E0709D286E}" srcId="{1C4F608D-8CA1-4A14-A15A-6E30F1C9C47B}" destId="{827510EC-E3B7-48D4-9DCE-484B622B94D8}" srcOrd="0" destOrd="0" parTransId="{D9AD54DD-C176-43AB-AAFF-5C79D0E36B6D}" sibTransId="{9B1335CD-1B7D-4104-8B2F-6FCBDE50CAC1}"/>
    <dgm:cxn modelId="{E8E7F99F-1D96-4373-BD36-31956976BFBB}" type="presOf" srcId="{3F59521E-8BF9-4E5C-AD8F-73B765A067B5}" destId="{23F6E1FD-5D42-40DD-8056-E94FC3B24F8F}" srcOrd="0" destOrd="2" presId="urn:microsoft.com/office/officeart/2005/8/layout/vList2"/>
    <dgm:cxn modelId="{6E4369A9-92D4-45F0-9EB8-19FE679926AC}" srcId="{781929DA-8FD1-4E29-9152-4374DB344B67}" destId="{9548B76E-DA20-414F-8473-BB35EB65EB0E}" srcOrd="1" destOrd="0" parTransId="{435459C2-AF0A-436F-877C-B7B34E86BD92}" sibTransId="{D86A236E-7121-46AD-A882-405DE906D541}"/>
    <dgm:cxn modelId="{673418C0-C595-4E5C-837B-C74792A9F136}" type="presOf" srcId="{827510EC-E3B7-48D4-9DCE-484B622B94D8}" destId="{23F6E1FD-5D42-40DD-8056-E94FC3B24F8F}" srcOrd="0" destOrd="0" presId="urn:microsoft.com/office/officeart/2005/8/layout/vList2"/>
    <dgm:cxn modelId="{47F356BA-C6F9-4A1F-82C9-1E3AE07C91E5}" type="presParOf" srcId="{9578C945-0786-4FBA-B765-D0D1C3E48188}" destId="{D0E7B6DC-0429-4BCE-9D42-A7C6DF11FCF4}" srcOrd="0" destOrd="0" presId="urn:microsoft.com/office/officeart/2005/8/layout/vList2"/>
    <dgm:cxn modelId="{85FBA2AF-8E52-471B-BB4E-DB359A0C16CC}" type="presParOf" srcId="{9578C945-0786-4FBA-B765-D0D1C3E48188}" destId="{23F6E1FD-5D42-40DD-8056-E94FC3B24F8F}" srcOrd="1" destOrd="0" presId="urn:microsoft.com/office/officeart/2005/8/layout/vList2"/>
    <dgm:cxn modelId="{118169B1-9186-4685-97B4-89F6821E07AD}" type="presParOf" srcId="{9578C945-0786-4FBA-B765-D0D1C3E48188}" destId="{D9792DE2-0046-460F-A7BC-8E31E66C2A76}" srcOrd="2" destOrd="0" presId="urn:microsoft.com/office/officeart/2005/8/layout/vList2"/>
    <dgm:cxn modelId="{7879A805-3AB7-413E-A1F6-0A3D45F7826E}" type="presParOf" srcId="{9578C945-0786-4FBA-B765-D0D1C3E48188}" destId="{EF403A11-33ED-4DD0-9E82-1CDE42DDC800}" srcOrd="3" destOrd="0" presId="urn:microsoft.com/office/officeart/2005/8/layout/vList2"/>
    <dgm:cxn modelId="{F0710DCC-1743-4988-8817-A008F932669C}" type="presParOf" srcId="{9578C945-0786-4FBA-B765-D0D1C3E48188}" destId="{52FE47B7-7880-4307-9339-FBA49A7E36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7B6DC-0429-4BCE-9D42-A7C6DF11FCF4}">
      <dsp:nvSpPr>
        <dsp:cNvPr id="0" name=""/>
        <dsp:cNvSpPr/>
      </dsp:nvSpPr>
      <dsp:spPr>
        <a:xfrm>
          <a:off x="0" y="65301"/>
          <a:ext cx="9601196" cy="673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 err="1"/>
            <a:t>D'abord</a:t>
          </a:r>
          <a:r>
            <a:rPr lang="en-GB" sz="1800" kern="1200" dirty="0"/>
            <a:t>, quelle </a:t>
          </a:r>
          <a:r>
            <a:rPr lang="en-GB" sz="1800" kern="1200" dirty="0" err="1"/>
            <a:t>est</a:t>
          </a:r>
          <a:r>
            <a:rPr lang="en-GB" sz="1800" kern="1200" dirty="0"/>
            <a:t> </a:t>
          </a:r>
          <a:r>
            <a:rPr lang="en-GB" sz="1800" kern="1200" dirty="0" err="1"/>
            <a:t>mon</a:t>
          </a:r>
          <a:r>
            <a:rPr lang="en-GB" sz="1800" kern="1200" dirty="0"/>
            <a:t> intention, </a:t>
          </a:r>
          <a:r>
            <a:rPr lang="en-GB" sz="1800" kern="1200" dirty="0" err="1"/>
            <a:t>moi</a:t>
          </a:r>
          <a:r>
            <a:rPr lang="en-GB" sz="1800" kern="1200" dirty="0"/>
            <a:t> </a:t>
          </a:r>
          <a:r>
            <a:rPr lang="en-GB" sz="1800" kern="1200" dirty="0" err="1"/>
            <a:t>comme</a:t>
          </a:r>
          <a:r>
            <a:rPr lang="en-GB" sz="1800" kern="1200" dirty="0"/>
            <a:t> cp, je </a:t>
          </a:r>
          <a:r>
            <a:rPr lang="en-GB" sz="1800" kern="1200" dirty="0" err="1"/>
            <a:t>m'attends</a:t>
          </a:r>
          <a:r>
            <a:rPr lang="en-GB" sz="1800" kern="1200" dirty="0"/>
            <a:t> à quoi à la fin de la rencontre? </a:t>
          </a:r>
          <a:r>
            <a:rPr lang="en-GB" sz="1800" kern="1200" dirty="0" err="1"/>
            <a:t>Qu'est-ce</a:t>
          </a:r>
          <a:r>
            <a:rPr lang="en-GB" sz="1800" kern="1200" dirty="0"/>
            <a:t> que je </a:t>
          </a:r>
          <a:r>
            <a:rPr lang="en-GB" sz="1800" kern="1200" dirty="0" err="1"/>
            <a:t>veux</a:t>
          </a:r>
          <a:r>
            <a:rPr lang="en-GB" sz="1800" kern="1200" dirty="0"/>
            <a:t> entendre de </a:t>
          </a:r>
          <a:r>
            <a:rPr lang="en-GB" sz="1800" kern="1200" dirty="0" err="1"/>
            <a:t>l'autre</a:t>
          </a:r>
          <a:r>
            <a:rPr lang="en-GB" sz="1800" kern="1200" dirty="0"/>
            <a:t> </a:t>
          </a:r>
          <a:r>
            <a:rPr lang="en-GB" sz="1800" kern="1200" dirty="0" err="1"/>
            <a:t>personne</a:t>
          </a:r>
          <a:r>
            <a:rPr lang="en-GB" sz="1800" kern="1200" dirty="0"/>
            <a:t> à la fin de la rencontre?</a:t>
          </a:r>
          <a:endParaRPr lang="en-US" sz="1800" kern="1200" dirty="0"/>
        </a:p>
      </dsp:txBody>
      <dsp:txXfrm>
        <a:off x="32898" y="98199"/>
        <a:ext cx="9535400" cy="608124"/>
      </dsp:txXfrm>
    </dsp:sp>
    <dsp:sp modelId="{23F6E1FD-5D42-40DD-8056-E94FC3B24F8F}">
      <dsp:nvSpPr>
        <dsp:cNvPr id="0" name=""/>
        <dsp:cNvSpPr/>
      </dsp:nvSpPr>
      <dsp:spPr>
        <a:xfrm>
          <a:off x="0" y="739221"/>
          <a:ext cx="9601196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1" kern="1200" dirty="0" err="1"/>
            <a:t>Exemples</a:t>
          </a:r>
          <a:r>
            <a:rPr lang="en-GB" sz="1400" b="1" kern="1200" dirty="0"/>
            <a:t>: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1" kern="1200" dirty="0" err="1"/>
            <a:t>J'aimerais</a:t>
          </a:r>
          <a:r>
            <a:rPr lang="en-GB" sz="1400" b="1" kern="1200" dirty="0"/>
            <a:t> </a:t>
          </a:r>
          <a:r>
            <a:rPr lang="en-GB" sz="1400" b="1" kern="1200" dirty="0" err="1"/>
            <a:t>qu'il</a:t>
          </a:r>
          <a:r>
            <a:rPr lang="en-GB" sz="1400" b="1" kern="1200" dirty="0"/>
            <a:t> me </a:t>
          </a:r>
          <a:r>
            <a:rPr lang="en-GB" sz="1400" b="1" kern="1200" dirty="0" err="1"/>
            <a:t>dise</a:t>
          </a:r>
          <a:r>
            <a:rPr lang="en-GB" sz="1400" b="1" kern="1200" dirty="0"/>
            <a:t> </a:t>
          </a:r>
          <a:r>
            <a:rPr lang="en-GB" sz="1400" b="1" kern="1200" dirty="0" err="1"/>
            <a:t>ce</a:t>
          </a:r>
          <a:r>
            <a:rPr lang="en-GB" sz="1400" b="1" kern="1200" dirty="0"/>
            <a:t> </a:t>
          </a:r>
          <a:r>
            <a:rPr lang="en-GB" sz="1400" b="1" kern="1200" dirty="0" err="1"/>
            <a:t>qu'il</a:t>
          </a:r>
          <a:r>
            <a:rPr lang="en-GB" sz="1400" b="1" kern="1200" dirty="0"/>
            <a:t> </a:t>
          </a:r>
          <a:r>
            <a:rPr lang="en-GB" sz="1400" b="1" kern="1200" dirty="0" err="1"/>
            <a:t>compte</a:t>
          </a:r>
          <a:r>
            <a:rPr lang="en-GB" sz="1400" b="1" kern="1200" dirty="0"/>
            <a:t> faire pour....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1" kern="1200" dirty="0" err="1"/>
            <a:t>J'aimerais</a:t>
          </a:r>
          <a:r>
            <a:rPr lang="en-GB" sz="1400" b="1" kern="1200" dirty="0"/>
            <a:t> </a:t>
          </a:r>
          <a:r>
            <a:rPr lang="en-GB" sz="1400" b="1" kern="1200" dirty="0" err="1"/>
            <a:t>qu'il</a:t>
          </a:r>
          <a:r>
            <a:rPr lang="en-GB" sz="1400" b="1" kern="1200" dirty="0"/>
            <a:t> </a:t>
          </a:r>
          <a:r>
            <a:rPr lang="en-GB" sz="1400" b="1" kern="1200" dirty="0" err="1"/>
            <a:t>m'explique</a:t>
          </a:r>
          <a:r>
            <a:rPr lang="en-GB" sz="1400" b="1" kern="1200" dirty="0"/>
            <a:t> </a:t>
          </a:r>
          <a:r>
            <a:rPr lang="en-GB" sz="1400" b="1" kern="1200" dirty="0" err="1"/>
            <a:t>clairement</a:t>
          </a:r>
          <a:r>
            <a:rPr lang="en-GB" sz="1400" b="1" kern="1200" dirty="0"/>
            <a:t> </a:t>
          </a:r>
          <a:r>
            <a:rPr lang="en-GB" sz="1400" b="1" kern="1200" dirty="0" err="1"/>
            <a:t>ses</a:t>
          </a:r>
          <a:r>
            <a:rPr lang="en-GB" sz="1400" b="1" kern="1200" dirty="0"/>
            <a:t> </a:t>
          </a:r>
          <a:r>
            <a:rPr lang="en-GB" sz="1400" b="1" kern="1200" dirty="0" err="1"/>
            <a:t>objectifs</a:t>
          </a:r>
          <a:r>
            <a:rPr lang="en-GB" sz="1400" b="1" kern="1200" dirty="0"/>
            <a:t>...</a:t>
          </a:r>
          <a:endParaRPr lang="en-US" sz="1400" b="1" kern="1200" dirty="0"/>
        </a:p>
      </dsp:txBody>
      <dsp:txXfrm>
        <a:off x="0" y="739221"/>
        <a:ext cx="9601196" cy="670680"/>
      </dsp:txXfrm>
    </dsp:sp>
    <dsp:sp modelId="{D9792DE2-0046-460F-A7BC-8E31E66C2A76}">
      <dsp:nvSpPr>
        <dsp:cNvPr id="0" name=""/>
        <dsp:cNvSpPr/>
      </dsp:nvSpPr>
      <dsp:spPr>
        <a:xfrm>
          <a:off x="0" y="1409901"/>
          <a:ext cx="9601196" cy="673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Que </a:t>
          </a:r>
          <a:r>
            <a:rPr lang="en-GB" sz="1800" kern="1200" dirty="0" err="1"/>
            <a:t>voulez-vous</a:t>
          </a:r>
          <a:r>
            <a:rPr lang="en-GB" sz="1800" kern="1200" dirty="0"/>
            <a:t> </a:t>
          </a:r>
          <a:r>
            <a:rPr lang="en-GB" sz="1800" kern="1200" dirty="0" err="1"/>
            <a:t>voir</a:t>
          </a:r>
          <a:r>
            <a:rPr lang="en-GB" sz="1800" kern="1200" dirty="0"/>
            <a:t> </a:t>
          </a:r>
          <a:r>
            <a:rPr lang="en-GB" sz="1800" kern="1200" dirty="0" err="1"/>
            <a:t>ou</a:t>
          </a:r>
          <a:r>
            <a:rPr lang="en-GB" sz="1800" kern="1200" dirty="0"/>
            <a:t> entendre de </a:t>
          </a:r>
          <a:r>
            <a:rPr lang="en-GB" sz="1800" kern="1200" dirty="0" err="1"/>
            <a:t>l'autre</a:t>
          </a:r>
          <a:r>
            <a:rPr lang="en-GB" sz="1800" kern="1200" dirty="0"/>
            <a:t> </a:t>
          </a:r>
          <a:r>
            <a:rPr lang="en-GB" sz="1800" kern="1200" dirty="0" err="1"/>
            <a:t>personne</a:t>
          </a:r>
          <a:r>
            <a:rPr lang="en-GB" sz="1800" kern="1200" dirty="0"/>
            <a:t>, </a:t>
          </a:r>
          <a:r>
            <a:rPr lang="en-GB" sz="1800" kern="1200" dirty="0" err="1"/>
            <a:t>votre</a:t>
          </a:r>
          <a:r>
            <a:rPr lang="en-GB" sz="1800" kern="1200" dirty="0"/>
            <a:t> intention doit </a:t>
          </a:r>
          <a:r>
            <a:rPr lang="en-GB" sz="1800" kern="1200" dirty="0" err="1"/>
            <a:t>être</a:t>
          </a:r>
          <a:r>
            <a:rPr lang="en-GB" sz="1800" kern="1200" dirty="0"/>
            <a:t> observable</a:t>
          </a:r>
          <a:endParaRPr lang="en-US" sz="1800" kern="1200" dirty="0"/>
        </a:p>
      </dsp:txBody>
      <dsp:txXfrm>
        <a:off x="32898" y="1442799"/>
        <a:ext cx="9535400" cy="608124"/>
      </dsp:txXfrm>
    </dsp:sp>
    <dsp:sp modelId="{52FE47B7-7880-4307-9339-FBA49A7E36CA}">
      <dsp:nvSpPr>
        <dsp:cNvPr id="0" name=""/>
        <dsp:cNvSpPr/>
      </dsp:nvSpPr>
      <dsp:spPr>
        <a:xfrm>
          <a:off x="0" y="2135661"/>
          <a:ext cx="9601196" cy="673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 err="1"/>
            <a:t>Avons</a:t>
          </a:r>
          <a:r>
            <a:rPr lang="en-GB" sz="1800" kern="1200" dirty="0"/>
            <a:t>-nous un but </a:t>
          </a:r>
          <a:r>
            <a:rPr lang="en-GB" sz="1800" kern="1200" dirty="0" err="1"/>
            <a:t>commun</a:t>
          </a:r>
          <a:r>
            <a:rPr lang="en-GB" sz="1800" kern="1200" dirty="0"/>
            <a:t>?</a:t>
          </a:r>
          <a:endParaRPr lang="en-US" sz="1800" kern="1200" dirty="0"/>
        </a:p>
      </dsp:txBody>
      <dsp:txXfrm>
        <a:off x="32898" y="2168559"/>
        <a:ext cx="9535400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F9499E-2E13-FA30-1A92-E8E379613F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0ACED-A535-B20D-E8E1-6119C52363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E64F43-CF66-0344-B855-F68C489DB71F}" type="datetime1">
              <a:rPr lang="en-GB"/>
              <a:pPr>
                <a:defRPr/>
              </a:pPr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A4152-D859-7B2D-20DC-05A5B089E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6E795-3C42-B162-50D2-A12CFB62F1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F239A-749D-9245-8E65-624BBA37966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810CA9-A707-61C8-633D-467F9F0C7C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84F55-DE9A-0CC7-7C6E-5ED3D317BD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1A9F4E-89BE-B24B-9E68-D381ED50D49F}" type="datetime1">
              <a:rPr lang="en-GB"/>
              <a:pPr>
                <a:defRPr/>
              </a:pPr>
              <a:t>10/01/2024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AB333D-035A-4221-C6EE-B29DF1A36B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64CA97-6A26-B52E-5CE0-6D222E489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Quarter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13A51-D7D5-58CE-E242-5EA5480F3C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3EA40-86E9-BC38-010C-237201B99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2B780E-46F0-BF48-B6B4-429BBC8B262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E4170A9-D1C6-8BE0-DBDA-297FEDAD2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18825489-DDE5-E1D8-6D93-6A9A6B3C9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23D7679-3084-6E7E-C1FB-A3341EEB6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9D96C1-9E75-8D45-99AE-6366BAAB00CB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2623489C-6E5B-BD3F-8165-98E69B33A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4E06B8E-DAEA-7E32-3DB0-3A2F2374E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8BD139B-89F5-A805-B0FC-6784C395D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DEA0BB-C9CF-1D48-911F-3BF1CAB13F3C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>
            <a:extLst>
              <a:ext uri="{FF2B5EF4-FFF2-40B4-BE49-F238E27FC236}">
                <a16:creationId xmlns:a16="http://schemas.microsoft.com/office/drawing/2014/main" id="{11775333-2BE1-0CA0-EFA4-3E352BA17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Espace réservé des commentaires 2">
            <a:extLst>
              <a:ext uri="{FF2B5EF4-FFF2-40B4-BE49-F238E27FC236}">
                <a16:creationId xmlns:a16="http://schemas.microsoft.com/office/drawing/2014/main" id="{0437481F-1845-DBEF-7DF3-E19878613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Martine</a:t>
            </a:r>
          </a:p>
        </p:txBody>
      </p:sp>
      <p:sp>
        <p:nvSpPr>
          <p:cNvPr id="57347" name="Espace réservé du numéro de diapositive 3">
            <a:extLst>
              <a:ext uri="{FF2B5EF4-FFF2-40B4-BE49-F238E27FC236}">
                <a16:creationId xmlns:a16="http://schemas.microsoft.com/office/drawing/2014/main" id="{1C3C86E6-7656-EDD9-80B0-362297448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7AB0E7-96C3-D842-8AF8-F6434F7EE9F6}" type="slidenum">
              <a:rPr lang="fr-CA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CA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19644787-81CB-0115-9362-A1AD1089D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630375D-927A-C627-0BC7-A7ED95BC1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1567633C-E136-4E09-48D7-2DA618203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C65BC2-EC21-744C-891F-277A7C897C52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839A8D68-2B46-3B59-D6DB-0566FF916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EDFD0D64-C178-EF45-84B3-7E225B2E1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A655BBD1-2E8C-15F3-9929-F31ADCE05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B981D-48D2-2649-A4CF-CA4D85FE61FB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650">
            <a:extLst>
              <a:ext uri="{FF2B5EF4-FFF2-40B4-BE49-F238E27FC236}">
                <a16:creationId xmlns:a16="http://schemas.microsoft.com/office/drawing/2014/main" id="{CEF56A36-62BE-24AC-C420-7235E173F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6562" name="Shape 651">
            <a:extLst>
              <a:ext uri="{FF2B5EF4-FFF2-40B4-BE49-F238E27FC236}">
                <a16:creationId xmlns:a16="http://schemas.microsoft.com/office/drawing/2014/main" id="{024EACC2-0C52-1907-9991-555EDE90E84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2DED23F2-6EF0-FC38-ED13-87D1674F8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BF9BBA17-61FC-7186-41C5-11526FB5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C2536213-0BE7-9878-1B51-5C3AADB3C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74EDE5-7E26-CE4B-821F-5F4E2516D135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10A349B9-90BF-4943-C644-D9FB918B5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37C0838B-29AD-FE77-DA59-32A8DE89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6314EE7-B930-E41A-0C08-F47D9F0CB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794EF6-5B28-CB4A-829B-6FA31D4E18A3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A2B97831-9094-9F3F-A588-51C95C2C2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8D0B9087-F316-B12D-0E0E-0892DBBF0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11D2C4B-07BE-1324-A47A-D7C617B9F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F8B353-F1DB-DF45-94A2-875A2E7495E5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29FDCA1A-DB9A-A5BC-A7D6-7F294F484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E28CF8BB-02F1-57BC-1AEA-6CADD9F4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F5330C24-73A7-2DF0-19ED-98ED17C68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5ABB2A-7904-9E49-AA0F-8308C7194674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7A285CA3-90D7-75A7-3AED-720319C40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6A940A71-74BE-F4AB-03B4-DACDCE766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5D5BDF69-ED84-D49E-1447-C07543569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56DDBC-C96D-F24E-8606-F91016755935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08F475EB-A26E-2A4E-237A-EAE8F224A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4A195421-AEA5-8494-201C-49F52A2FF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D50415ED-E6ED-CDD8-D474-3630C9F63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D15C8-84F3-A644-ACFF-AFCDF2E6A0DD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B780E-46F0-BF48-B6B4-429BBC8B262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9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750F8B5B-1029-BB66-4ED6-62A0F4DA6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527EABF1-6874-00EB-729E-F0618ED1F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C7D24896-C111-AC8F-F47E-13B319986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B3B02-7CAC-2143-AABA-C9008F7C0D2C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75AA516B-2DB7-B9C7-9DD9-E2C90CC79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93BBAB5A-E6E3-37C6-88FD-D5D519DFF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9B2D74D-C7FE-C7E7-DE9D-BDE81F1CE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709758-F2F5-504C-B318-3BDC0B16DD68}" type="slidenum">
              <a:rPr lang="en-GB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>
            <a:extLst>
              <a:ext uri="{FF2B5EF4-FFF2-40B4-BE49-F238E27FC236}">
                <a16:creationId xmlns:a16="http://schemas.microsoft.com/office/drawing/2014/main" id="{8E50D9C5-6BA5-455B-86BD-FDB266231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Espace réservé des commentaires 2">
            <a:extLst>
              <a:ext uri="{FF2B5EF4-FFF2-40B4-BE49-F238E27FC236}">
                <a16:creationId xmlns:a16="http://schemas.microsoft.com/office/drawing/2014/main" id="{4C789248-F833-B4CD-C2D2-687A20E8F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Daniel et 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/>
              <a:t>« Une visite d’observation en classe est bénéfique pour valider les besoins particuliers, mais aussi pour reconnaître à chaque enseignant toute sa valeur professionnelle, son identité pédagogique et ainsi mieux situer le changement à partir de ce qu’il fait de bien et même de très bien!» Page 2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/>
              <a:t>90% versus 10%</a:t>
            </a:r>
          </a:p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52227" name="Espace réservé du numéro de diapositive 3">
            <a:extLst>
              <a:ext uri="{FF2B5EF4-FFF2-40B4-BE49-F238E27FC236}">
                <a16:creationId xmlns:a16="http://schemas.microsoft.com/office/drawing/2014/main" id="{0C7CFDCD-865F-E21D-262E-3A89ECF23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7CDCE7-6ED0-464C-B912-1D8EEA306F88}" type="slidenum">
              <a:rPr lang="fr-CA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CA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6CC921C6-F6EE-1EDB-B3FE-5FF9EF3755DB}"/>
              </a:ext>
            </a:extLst>
          </p:cNvPr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>
              <a:extLst>
                <a:ext uri="{FF2B5EF4-FFF2-40B4-BE49-F238E27FC236}">
                  <a16:creationId xmlns:a16="http://schemas.microsoft.com/office/drawing/2014/main" id="{6AFC6ABD-2BC1-2D1A-3788-67E1373DC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01EFC2-7408-B2DE-78F6-F69A1A633FE1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>
              <a:extLst>
                <a:ext uri="{FF2B5EF4-FFF2-40B4-BE49-F238E27FC236}">
                  <a16:creationId xmlns:a16="http://schemas.microsoft.com/office/drawing/2014/main" id="{AAF432EB-C2E9-AD65-9D16-F4A8CEF30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>
              <a:extLst>
                <a:ext uri="{FF2B5EF4-FFF2-40B4-BE49-F238E27FC236}">
                  <a16:creationId xmlns:a16="http://schemas.microsoft.com/office/drawing/2014/main" id="{028D81B8-7EE3-A605-737C-6EA683DB7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B870925F-6BE5-4780-1CA3-512465F7153B}"/>
              </a:ext>
            </a:extLst>
          </p:cNvPr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44D7A00-895F-2244-E1B2-41557491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A8CC-839B-4E49-B84F-4072A53C5B76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2DE3D9-E851-B365-E4DC-A4DC40C7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76E1B5-A3D6-C16F-1C23-A8E46150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CD75-F6B5-8046-9FCF-5688E690EF4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1B147F-697D-FE4A-F95F-2CDEFD7E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ACDF-6CE7-7845-BD17-5042C8E9CC98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5AE9C3-79B1-F2E3-A735-1A391636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37DE98-6538-E2D8-636F-AA780B30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8010-2FA8-CC40-B008-AB919B6CC0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017D7F2A-7B5A-6DA9-7E42-D0203EE7240B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FE2A5-64F9-AA1C-F3F8-E498AEF8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098A-ACAF-4F4A-9714-468170CB5D73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FEA73-599F-E3E6-4EF8-1CD6FF20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06A1C6-4D01-4F6F-A3B5-6DBA1FC4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3C89-04F6-C247-8DD6-80FF5C0CA00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1CD86A22-6DC9-092D-2524-65C58F5CB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fr-FR" sz="8000"/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4DFAA95C-B6B4-7314-BF6C-60FB2937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fr-FR" sz="8000"/>
              <a:t>”</a:t>
            </a:r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FDFBC307-E149-1124-1113-8CB473F7D8D8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2102C6-E97E-6B8D-9ECD-86DD0B3F6B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551-8DCD-A441-9006-845910A36986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0BFCBD-8707-932A-EBFB-FED818C813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04C522-84FB-D1A0-3B4F-6F4319E02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EDA5-C6C5-9643-B1ED-BB1DD234D3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E72EB-3BB1-6F95-787B-02F733EA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9560-78A0-3846-85E2-0BDEBF6FB73C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36C60-F423-522D-C1A1-B9F86E4D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A78C-7241-3590-13A4-81E5B3E1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FC53-A905-BA48-B4F0-C3F77C69CB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9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A89D4A2C-5977-D948-BBED-6EAB2C1A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fr-FR" sz="8000"/>
              <a:t>“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513FFAA-F5CF-FCDD-7EED-1DEB6461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fr-FR" sz="8000"/>
              <a:t>”</a:t>
            </a:r>
          </a:p>
        </p:txBody>
      </p: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0B494E02-84FD-B93F-73DC-D168C622C753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2C4CDD-95DC-7933-81E2-07C08373F9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38D2-AA29-6241-8C27-56A6D38CE062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E82933-764A-38C9-0B3D-60E22CCFB1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9835EA-4AD4-9F76-5320-A6512EDA98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5C30-B58A-464D-9233-D25F7FD93AA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5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0B243A2B-CB59-185E-8F8F-7BEA77C0D37B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878879-F2CB-491E-8D28-7F2791203F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3D45-BF2E-0D4B-B850-BC6369C8512C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37BFA4-FF6D-1E4E-C214-E795EF54D9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5897FD-E0DB-E486-6A0B-7F19DB8F3E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996C-4E66-3342-B4C4-61CAFA3A021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4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3526F584-C10D-8E15-2126-9571884D30EE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B2A3D4-90B1-3683-2E31-2EB6FC8E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76FC-873B-3F48-93B0-B620D72F4766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5AC346-A0B6-868A-40D0-5CC63F19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E8297C-AF6E-B7AF-33B5-480F576C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67E6-5CFB-DA4A-9115-9DD9432D83B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19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2B0C7447-82B6-A10A-34FE-14FB172ADAD0}"/>
              </a:ext>
            </a:extLst>
          </p:cNvPr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5811DF-82E5-6CC6-BB1E-D8907C12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D08E-2DF9-3941-979F-BC4B4B4548DA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EEB68A-E379-41A3-FFA1-234810CF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0B4D15-1994-1A66-40A4-16944AF6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1EAE-4F4A-2D49-B82B-6A4A3CC9CF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6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92422BDE-CBAD-E652-4F99-C36F0DDBCEE0}"/>
              </a:ext>
            </a:extLst>
          </p:cNvPr>
          <p:cNvCxnSpPr>
            <a:cxnSpLocks/>
          </p:cNvCxnSpPr>
          <p:nvPr userDrawn="1"/>
        </p:nvCxnSpPr>
        <p:spPr>
          <a:xfrm>
            <a:off x="7273925" y="4502150"/>
            <a:ext cx="0" cy="1552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2">
            <a:extLst>
              <a:ext uri="{FF2B5EF4-FFF2-40B4-BE49-F238E27FC236}">
                <a16:creationId xmlns:a16="http://schemas.microsoft.com/office/drawing/2014/main" id="{43C02827-3F73-72BB-5BB0-4B660B3D2D7F}"/>
              </a:ext>
            </a:extLst>
          </p:cNvPr>
          <p:cNvCxnSpPr>
            <a:cxnSpLocks/>
          </p:cNvCxnSpPr>
          <p:nvPr userDrawn="1"/>
        </p:nvCxnSpPr>
        <p:spPr>
          <a:xfrm>
            <a:off x="368300" y="6046788"/>
            <a:ext cx="1038701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6FB60855-4173-25F9-2928-F9F44F609948}"/>
              </a:ext>
            </a:extLst>
          </p:cNvPr>
          <p:cNvCxnSpPr>
            <a:cxnSpLocks/>
          </p:cNvCxnSpPr>
          <p:nvPr userDrawn="1"/>
        </p:nvCxnSpPr>
        <p:spPr>
          <a:xfrm>
            <a:off x="10756900" y="334963"/>
            <a:ext cx="0" cy="6188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D53767-6EBE-F18B-2042-F81044B03FD2}"/>
              </a:ext>
            </a:extLst>
          </p:cNvPr>
          <p:cNvSpPr/>
          <p:nvPr userDrawn="1"/>
        </p:nvSpPr>
        <p:spPr>
          <a:xfrm>
            <a:off x="368300" y="334963"/>
            <a:ext cx="11455400" cy="6188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8C60D9B3-FCE7-39D5-119D-5A0234C3EEDA}"/>
              </a:ext>
            </a:extLst>
          </p:cNvPr>
          <p:cNvCxnSpPr>
            <a:cxnSpLocks/>
          </p:cNvCxnSpPr>
          <p:nvPr userDrawn="1"/>
        </p:nvCxnSpPr>
        <p:spPr>
          <a:xfrm>
            <a:off x="368300" y="4506913"/>
            <a:ext cx="1038701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6"/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endParaRPr lang="en-GB" noProof="0"/>
          </a:p>
        </p:txBody>
      </p:sp>
      <p:sp>
        <p:nvSpPr>
          <p:cNvPr id="30" name="Subtitle 7"/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341917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 descr="&quot;&quot;">
            <a:extLst>
              <a:ext uri="{FF2B5EF4-FFF2-40B4-BE49-F238E27FC236}">
                <a16:creationId xmlns:a16="http://schemas.microsoft.com/office/drawing/2014/main" id="{26E92193-D80A-BA32-2CC4-82B6FD298DF2}"/>
              </a:ext>
            </a:extLst>
          </p:cNvPr>
          <p:cNvCxnSpPr>
            <a:cxnSpLocks/>
          </p:cNvCxnSpPr>
          <p:nvPr userDrawn="1"/>
        </p:nvCxnSpPr>
        <p:spPr>
          <a:xfrm>
            <a:off x="10748963" y="334963"/>
            <a:ext cx="0" cy="6188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631E050-30ED-46B5-6845-30604A1684B6}"/>
              </a:ext>
            </a:extLst>
          </p:cNvPr>
          <p:cNvSpPr/>
          <p:nvPr userDrawn="1"/>
        </p:nvSpPr>
        <p:spPr>
          <a:xfrm>
            <a:off x="368300" y="334963"/>
            <a:ext cx="11455400" cy="6188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FFB0063A-051B-2CA9-4D86-611193291057}"/>
              </a:ext>
            </a:extLst>
          </p:cNvPr>
          <p:cNvCxnSpPr>
            <a:cxnSpLocks/>
          </p:cNvCxnSpPr>
          <p:nvPr userDrawn="1"/>
        </p:nvCxnSpPr>
        <p:spPr>
          <a:xfrm>
            <a:off x="373063" y="6046788"/>
            <a:ext cx="103759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8D947470-61C6-21BF-0762-0AA529B2CE98}"/>
              </a:ext>
            </a:extLst>
          </p:cNvPr>
          <p:cNvCxnSpPr>
            <a:cxnSpLocks/>
          </p:cNvCxnSpPr>
          <p:nvPr userDrawn="1"/>
        </p:nvCxnSpPr>
        <p:spPr>
          <a:xfrm>
            <a:off x="368300" y="1914525"/>
            <a:ext cx="103806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" descr="&quot;&quot;">
            <a:extLst>
              <a:ext uri="{FF2B5EF4-FFF2-40B4-BE49-F238E27FC236}">
                <a16:creationId xmlns:a16="http://schemas.microsoft.com/office/drawing/2014/main" id="{6D4DC5D5-7C59-4769-F2BF-F7A4B1F464A6}"/>
              </a:ext>
            </a:extLst>
          </p:cNvPr>
          <p:cNvCxnSpPr>
            <a:cxnSpLocks/>
          </p:cNvCxnSpPr>
          <p:nvPr userDrawn="1"/>
        </p:nvCxnSpPr>
        <p:spPr>
          <a:xfrm>
            <a:off x="7258050" y="1928813"/>
            <a:ext cx="0" cy="41179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endParaRPr lang="en-GB" noProof="0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endParaRPr lang="en-GB" noProof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089E5A-337F-6217-D33F-257AAA33863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6140450"/>
            <a:ext cx="315436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023877-CCB1-4AAE-9C22-225761A259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966D4B-4C2B-D104-2CB3-BFF726695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7084A19-E995-4F44-8786-3065775CC6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203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EC0B6B9F-E9E9-1D93-35DE-5F0ABDB67FAE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9BCC5D-A58F-B854-ECA4-66C7F892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25DB-7A5B-F947-9F5C-C04112340CB3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AC4073-D42B-3ED6-7DE6-D0963A06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A15A81-7776-4064-AE54-66C16E3F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DEEC-5779-E04D-8DCC-E8881729961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0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BC24F6B8-38DB-4E82-2F40-DD48705D6E39}"/>
              </a:ext>
            </a:extLst>
          </p:cNvPr>
          <p:cNvSpPr/>
          <p:nvPr userDrawn="1"/>
        </p:nvSpPr>
        <p:spPr>
          <a:xfrm>
            <a:off x="4686300" y="0"/>
            <a:ext cx="75057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" name="Straight Connector 8" descr="&quot;&quot;">
            <a:extLst>
              <a:ext uri="{FF2B5EF4-FFF2-40B4-BE49-F238E27FC236}">
                <a16:creationId xmlns:a16="http://schemas.microsoft.com/office/drawing/2014/main" id="{ADB152B3-C4DB-E982-1A9B-AB7D2F8E0755}"/>
              </a:ext>
            </a:extLst>
          </p:cNvPr>
          <p:cNvCxnSpPr>
            <a:cxnSpLocks/>
          </p:cNvCxnSpPr>
          <p:nvPr userDrawn="1"/>
        </p:nvCxnSpPr>
        <p:spPr>
          <a:xfrm>
            <a:off x="10748963" y="334963"/>
            <a:ext cx="0" cy="6188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4F0464A0-BD1D-A8EF-E940-82C7F53B08D6}"/>
              </a:ext>
            </a:extLst>
          </p:cNvPr>
          <p:cNvSpPr/>
          <p:nvPr userDrawn="1"/>
        </p:nvSpPr>
        <p:spPr>
          <a:xfrm>
            <a:off x="5049838" y="334963"/>
            <a:ext cx="6773862" cy="6188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12" descr="&quot;&quot;">
            <a:extLst>
              <a:ext uri="{FF2B5EF4-FFF2-40B4-BE49-F238E27FC236}">
                <a16:creationId xmlns:a16="http://schemas.microsoft.com/office/drawing/2014/main" id="{3EB63880-762C-C36C-7E14-614F01C76C33}"/>
              </a:ext>
            </a:extLst>
          </p:cNvPr>
          <p:cNvCxnSpPr>
            <a:cxnSpLocks/>
          </p:cNvCxnSpPr>
          <p:nvPr userDrawn="1"/>
        </p:nvCxnSpPr>
        <p:spPr>
          <a:xfrm>
            <a:off x="5049838" y="2400300"/>
            <a:ext cx="56959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 descr="&quot;&quot;">
            <a:extLst>
              <a:ext uri="{FF2B5EF4-FFF2-40B4-BE49-F238E27FC236}">
                <a16:creationId xmlns:a16="http://schemas.microsoft.com/office/drawing/2014/main" id="{E4C9EEFE-3E86-6C82-2542-6433AA3A8137}"/>
              </a:ext>
            </a:extLst>
          </p:cNvPr>
          <p:cNvCxnSpPr>
            <a:cxnSpLocks/>
          </p:cNvCxnSpPr>
          <p:nvPr userDrawn="1"/>
        </p:nvCxnSpPr>
        <p:spPr>
          <a:xfrm>
            <a:off x="5049838" y="6046788"/>
            <a:ext cx="56991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rtlCol="0"/>
          <a:lstStyle/>
          <a:p>
            <a:endParaRPr lang="en-GB" noProof="0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405411-BBC7-07EC-8177-90FC59CC71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949F22-F0D5-A9F9-3275-74254F1165E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86375" y="6140450"/>
            <a:ext cx="483711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DEE790-2765-DA52-25BB-87FEF533DC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7044C0B-796C-A14E-AF53-247181ACD9D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7754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4A4DBEDC-1AC6-E8D1-907D-DDD8BD20C548}"/>
              </a:ext>
            </a:extLst>
          </p:cNvPr>
          <p:cNvSpPr/>
          <p:nvPr userDrawn="1"/>
        </p:nvSpPr>
        <p:spPr>
          <a:xfrm>
            <a:off x="368300" y="334963"/>
            <a:ext cx="11455400" cy="6188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" name="Straight Connector 16" descr="&quot;&quot;">
            <a:extLst>
              <a:ext uri="{FF2B5EF4-FFF2-40B4-BE49-F238E27FC236}">
                <a16:creationId xmlns:a16="http://schemas.microsoft.com/office/drawing/2014/main" id="{8BC44802-E53E-C18A-CCC8-CF060FD7DFF6}"/>
              </a:ext>
            </a:extLst>
          </p:cNvPr>
          <p:cNvCxnSpPr>
            <a:cxnSpLocks/>
          </p:cNvCxnSpPr>
          <p:nvPr userDrawn="1"/>
        </p:nvCxnSpPr>
        <p:spPr>
          <a:xfrm>
            <a:off x="10748963" y="334963"/>
            <a:ext cx="0" cy="6188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7" descr="&quot;&quot;">
            <a:extLst>
              <a:ext uri="{FF2B5EF4-FFF2-40B4-BE49-F238E27FC236}">
                <a16:creationId xmlns:a16="http://schemas.microsoft.com/office/drawing/2014/main" id="{54BB272F-A1DD-5E1F-A946-EF80AFC26BDD}"/>
              </a:ext>
            </a:extLst>
          </p:cNvPr>
          <p:cNvCxnSpPr>
            <a:cxnSpLocks/>
          </p:cNvCxnSpPr>
          <p:nvPr userDrawn="1"/>
        </p:nvCxnSpPr>
        <p:spPr>
          <a:xfrm>
            <a:off x="373063" y="1905000"/>
            <a:ext cx="103759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 descr="&quot;&quot;">
            <a:extLst>
              <a:ext uri="{FF2B5EF4-FFF2-40B4-BE49-F238E27FC236}">
                <a16:creationId xmlns:a16="http://schemas.microsoft.com/office/drawing/2014/main" id="{D8DFA740-4510-BCEA-3E86-1987AD865AC5}"/>
              </a:ext>
            </a:extLst>
          </p:cNvPr>
          <p:cNvCxnSpPr>
            <a:cxnSpLocks/>
          </p:cNvCxnSpPr>
          <p:nvPr userDrawn="1"/>
        </p:nvCxnSpPr>
        <p:spPr>
          <a:xfrm>
            <a:off x="373063" y="6046788"/>
            <a:ext cx="103759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/>
          <a:lstStyle/>
          <a:p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Quarter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57E987-FB5C-C280-54D5-742CF84125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7C3AE61-2F32-BD06-3F8D-C389BAA4B4C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8650" y="6140450"/>
            <a:ext cx="315436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0CF212-EAD4-E169-260A-A5F916D406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CE77AB9-4BE7-CD43-BA2A-045D379A5A2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596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4C73A2B0-9C84-C58E-58AF-3B0E9419C778}"/>
              </a:ext>
            </a:extLst>
          </p:cNvPr>
          <p:cNvSpPr/>
          <p:nvPr userDrawn="1"/>
        </p:nvSpPr>
        <p:spPr>
          <a:xfrm>
            <a:off x="6794500" y="334963"/>
            <a:ext cx="5029200" cy="6188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" name="Straight Connector 15" descr="&quot;&quot;">
            <a:extLst>
              <a:ext uri="{FF2B5EF4-FFF2-40B4-BE49-F238E27FC236}">
                <a16:creationId xmlns:a16="http://schemas.microsoft.com/office/drawing/2014/main" id="{BB60D734-78BC-1F74-9172-B0386251681F}"/>
              </a:ext>
            </a:extLst>
          </p:cNvPr>
          <p:cNvCxnSpPr>
            <a:cxnSpLocks/>
          </p:cNvCxnSpPr>
          <p:nvPr userDrawn="1"/>
        </p:nvCxnSpPr>
        <p:spPr>
          <a:xfrm>
            <a:off x="10748963" y="334963"/>
            <a:ext cx="0" cy="6188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 descr="&quot;&quot;">
            <a:extLst>
              <a:ext uri="{FF2B5EF4-FFF2-40B4-BE49-F238E27FC236}">
                <a16:creationId xmlns:a16="http://schemas.microsoft.com/office/drawing/2014/main" id="{D4419ED4-2158-280B-0B19-7A2E84B232D2}"/>
              </a:ext>
            </a:extLst>
          </p:cNvPr>
          <p:cNvCxnSpPr>
            <a:cxnSpLocks/>
          </p:cNvCxnSpPr>
          <p:nvPr userDrawn="1"/>
        </p:nvCxnSpPr>
        <p:spPr>
          <a:xfrm>
            <a:off x="6794500" y="1905000"/>
            <a:ext cx="39544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8" descr="&quot;&quot;">
            <a:extLst>
              <a:ext uri="{FF2B5EF4-FFF2-40B4-BE49-F238E27FC236}">
                <a16:creationId xmlns:a16="http://schemas.microsoft.com/office/drawing/2014/main" id="{E3880FA1-6F72-5354-3170-59AAB01CD266}"/>
              </a:ext>
            </a:extLst>
          </p:cNvPr>
          <p:cNvCxnSpPr>
            <a:cxnSpLocks/>
          </p:cNvCxnSpPr>
          <p:nvPr userDrawn="1"/>
        </p:nvCxnSpPr>
        <p:spPr>
          <a:xfrm>
            <a:off x="6794500" y="6046788"/>
            <a:ext cx="39544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6"/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endParaRPr lang="en-GB" noProof="0"/>
          </a:p>
        </p:txBody>
      </p:sp>
      <p:sp>
        <p:nvSpPr>
          <p:cNvPr id="14" name="Subtitle 7"/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endParaRPr lang="en-GB" noProof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9304925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2EF3F4-9E7A-46B6-BB14-B003992B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8300" y="334963"/>
            <a:ext cx="11455400" cy="6188075"/>
            <a:chOff x="367744" y="334926"/>
            <a:chExt cx="11456511" cy="61881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FCD730-1D06-7CDB-0F3B-232B8E00D88F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id="{26A38163-4253-1C46-132B-2DF4AADF0F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9414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0">
              <a:extLst>
                <a:ext uri="{FF2B5EF4-FFF2-40B4-BE49-F238E27FC236}">
                  <a16:creationId xmlns:a16="http://schemas.microsoft.com/office/drawing/2014/main" id="{660AE050-4A8D-DD7D-CDFB-CD906B7BEE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2507" y="6046818"/>
              <a:ext cx="1037690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endParaRPr lang="en-GB" noProof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A97AA83-70C5-E549-2CF1-615108AD6E2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8650" y="6140450"/>
            <a:ext cx="315436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D76FE5-B956-0460-921F-6564BBAF84E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EE2BCD-E292-DC2D-BECB-F1BD6913099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01557B-6492-2149-A276-7D6CF4302FD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1592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2DC0A1-51E5-0288-27C9-59D167744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8300" y="334963"/>
            <a:ext cx="11455400" cy="6188075"/>
            <a:chOff x="367744" y="334926"/>
            <a:chExt cx="11456511" cy="61881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59F6F9-B546-B9D7-AD39-9F569D9291D0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" name="Straight Connector 11">
              <a:extLst>
                <a:ext uri="{FF2B5EF4-FFF2-40B4-BE49-F238E27FC236}">
                  <a16:creationId xmlns:a16="http://schemas.microsoft.com/office/drawing/2014/main" id="{909EEEB5-EB8A-981A-DE1F-5563EDD302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9414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3">
              <a:extLst>
                <a:ext uri="{FF2B5EF4-FFF2-40B4-BE49-F238E27FC236}">
                  <a16:creationId xmlns:a16="http://schemas.microsoft.com/office/drawing/2014/main" id="{B422971D-F771-2B7F-7DCE-CF5C25A370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2507" y="6046818"/>
              <a:ext cx="1037690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endParaRPr lang="en-GB" noProof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B3D405D-95A6-3E80-C6F6-AB1E8956A15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28650" y="6140450"/>
            <a:ext cx="315436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159CE5-E867-37C6-67BD-33815715AD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2DE47A-EF9D-05E5-AADD-9F01F0F347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34F4F9D-72EA-AF4E-AB92-C692686F85C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9555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19B91651-48EB-CF5F-2BAE-D6DCBD0FF067}"/>
              </a:ext>
            </a:extLst>
          </p:cNvPr>
          <p:cNvSpPr/>
          <p:nvPr userDrawn="1"/>
        </p:nvSpPr>
        <p:spPr>
          <a:xfrm>
            <a:off x="368300" y="334963"/>
            <a:ext cx="11455400" cy="6188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" name="Straight Connector 7" descr="&quot;&quot;">
            <a:extLst>
              <a:ext uri="{FF2B5EF4-FFF2-40B4-BE49-F238E27FC236}">
                <a16:creationId xmlns:a16="http://schemas.microsoft.com/office/drawing/2014/main" id="{930B39FE-7BA5-43F7-F83F-4478B8378D4D}"/>
              </a:ext>
            </a:extLst>
          </p:cNvPr>
          <p:cNvCxnSpPr>
            <a:cxnSpLocks/>
          </p:cNvCxnSpPr>
          <p:nvPr userDrawn="1"/>
        </p:nvCxnSpPr>
        <p:spPr>
          <a:xfrm>
            <a:off x="10748963" y="334963"/>
            <a:ext cx="0" cy="6188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 descr="&quot;&quot;">
            <a:extLst>
              <a:ext uri="{FF2B5EF4-FFF2-40B4-BE49-F238E27FC236}">
                <a16:creationId xmlns:a16="http://schemas.microsoft.com/office/drawing/2014/main" id="{C5544F4E-B4F4-10AD-5A40-30570C358783}"/>
              </a:ext>
            </a:extLst>
          </p:cNvPr>
          <p:cNvCxnSpPr>
            <a:cxnSpLocks/>
          </p:cNvCxnSpPr>
          <p:nvPr userDrawn="1"/>
        </p:nvCxnSpPr>
        <p:spPr>
          <a:xfrm>
            <a:off x="373063" y="1905000"/>
            <a:ext cx="103759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 descr="&quot;&quot;">
            <a:extLst>
              <a:ext uri="{FF2B5EF4-FFF2-40B4-BE49-F238E27FC236}">
                <a16:creationId xmlns:a16="http://schemas.microsoft.com/office/drawing/2014/main" id="{93AC6A9D-4681-051A-8356-1366A5E90BA7}"/>
              </a:ext>
            </a:extLst>
          </p:cNvPr>
          <p:cNvCxnSpPr>
            <a:cxnSpLocks/>
          </p:cNvCxnSpPr>
          <p:nvPr userDrawn="1"/>
        </p:nvCxnSpPr>
        <p:spPr>
          <a:xfrm>
            <a:off x="373063" y="6046788"/>
            <a:ext cx="103759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/>
          <a:lstStyle/>
          <a:p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Quarter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35265B-A9CB-6C42-8648-C9CB038207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B19C32C-ACCF-D30A-F3B4-9F2A4ECA3F8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8650" y="6140450"/>
            <a:ext cx="315436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547DB6-F2F9-82AA-D4E5-7BAD8210B5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03F9E2C-3E5B-C042-989D-CC93DE8F974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88556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75F6C86-DF98-5A5F-87F2-874527B464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5125" y="341313"/>
            <a:ext cx="11474450" cy="6172200"/>
            <a:chOff x="364465" y="342081"/>
            <a:chExt cx="11475720" cy="6172200"/>
          </a:xfrm>
        </p:grpSpPr>
        <p:cxnSp>
          <p:nvCxnSpPr>
            <p:cNvPr id="3" name="Straight Connector 29">
              <a:extLst>
                <a:ext uri="{FF2B5EF4-FFF2-40B4-BE49-F238E27FC236}">
                  <a16:creationId xmlns:a16="http://schemas.microsoft.com/office/drawing/2014/main" id="{F5C94A4D-CAE5-A4B1-8717-A3EE50A55F7B}"/>
                </a:ext>
              </a:extLst>
            </p:cNvPr>
            <p:cNvCxnSpPr>
              <a:cxnSpLocks/>
            </p:cNvCxnSpPr>
            <p:nvPr/>
          </p:nvCxnSpPr>
          <p:spPr>
            <a:xfrm>
              <a:off x="10728812" y="1859731"/>
              <a:ext cx="0" cy="464502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41">
              <a:extLst>
                <a:ext uri="{FF2B5EF4-FFF2-40B4-BE49-F238E27FC236}">
                  <a16:creationId xmlns:a16="http://schemas.microsoft.com/office/drawing/2014/main" id="{9D556C25-550B-34F7-A18E-79F4A0F0B2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053" y="4021906"/>
              <a:ext cx="1035958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2">
              <a:extLst>
                <a:ext uri="{FF2B5EF4-FFF2-40B4-BE49-F238E27FC236}">
                  <a16:creationId xmlns:a16="http://schemas.microsoft.com/office/drawing/2014/main" id="{070E2462-2A6C-6D6B-9744-1F3B3BCD1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640" y="6047556"/>
              <a:ext cx="1035958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3">
              <a:extLst>
                <a:ext uri="{FF2B5EF4-FFF2-40B4-BE49-F238E27FC236}">
                  <a16:creationId xmlns:a16="http://schemas.microsoft.com/office/drawing/2014/main" id="{6F158F9C-4378-A8BC-AD8B-BE506C1BE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5896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">
              <a:extLst>
                <a:ext uri="{FF2B5EF4-FFF2-40B4-BE49-F238E27FC236}">
                  <a16:creationId xmlns:a16="http://schemas.microsoft.com/office/drawing/2014/main" id="{39578E3D-4983-689B-FE4F-FE1C770343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16" y="1861318"/>
              <a:ext cx="0" cy="464502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5">
              <a:extLst>
                <a:ext uri="{FF2B5EF4-FFF2-40B4-BE49-F238E27FC236}">
                  <a16:creationId xmlns:a16="http://schemas.microsoft.com/office/drawing/2014/main" id="{9401A8B3-F24E-087C-997C-65F286F26E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6343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6">
              <a:extLst>
                <a:ext uri="{FF2B5EF4-FFF2-40B4-BE49-F238E27FC236}">
                  <a16:creationId xmlns:a16="http://schemas.microsoft.com/office/drawing/2014/main" id="{42ED3453-FD84-857A-F590-FD0BBF17C4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751" y="350018"/>
              <a:ext cx="109708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 rtlCol="0"/>
          <a:lstStyle/>
          <a:p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fr-CA" noProof="0"/>
              <a:t>Modifier le style des sous-titres du masque</a:t>
            </a:r>
            <a:endParaRPr lang="en-GB" noProof="0"/>
          </a:p>
        </p:txBody>
      </p:sp>
      <p:sp>
        <p:nvSpPr>
          <p:cNvPr id="3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3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34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35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84399AB-68F6-A283-3C04-CDF0A32C591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28650" y="6140450"/>
            <a:ext cx="315436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DD25377-AA59-3342-FEDA-7CDD09A635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1E71C33-B02A-04B0-EA63-00BF74140E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2A3B35B-B1A5-6D4D-BB15-55E924B9A6B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4950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0C9FE9CF-F53C-0B63-86CC-F5F5457EF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1950" y="334963"/>
            <a:ext cx="11461750" cy="6188075"/>
            <a:chOff x="361666" y="334928"/>
            <a:chExt cx="11462589" cy="61881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FDB820-A02F-BD46-44A7-9B3E6635C726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" name="Straight Connector 15">
              <a:extLst>
                <a:ext uri="{FF2B5EF4-FFF2-40B4-BE49-F238E27FC236}">
                  <a16:creationId xmlns:a16="http://schemas.microsoft.com/office/drawing/2014/main" id="{5FA40F17-0CCC-6026-8075-7FE766105E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18"/>
              <a:ext cx="607739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7">
              <a:extLst>
                <a:ext uri="{FF2B5EF4-FFF2-40B4-BE49-F238E27FC236}">
                  <a16:creationId xmlns:a16="http://schemas.microsoft.com/office/drawing/2014/main" id="{01AAB2CC-DA3C-53E9-6896-0F96660A93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68"/>
              <a:ext cx="1039888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1C882AD4-8FAA-D5CF-A274-68888D88FAF0}"/>
              </a:ext>
            </a:extLst>
          </p:cNvPr>
          <p:cNvCxnSpPr>
            <a:cxnSpLocks/>
          </p:cNvCxnSpPr>
          <p:nvPr userDrawn="1"/>
        </p:nvCxnSpPr>
        <p:spPr>
          <a:xfrm>
            <a:off x="10760075" y="334963"/>
            <a:ext cx="0" cy="5692775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3F3D19FE-288F-2108-C3BC-D76AE2BE8FAE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63"/>
            <a:ext cx="0" cy="5692775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6"/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endParaRPr lang="en-GB" noProof="0"/>
          </a:p>
        </p:txBody>
      </p:sp>
      <p:sp>
        <p:nvSpPr>
          <p:cNvPr id="29" name="Subtitle 7"/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endParaRPr lang="en-GB" noProof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CA" noProof="0"/>
              <a:t>Cliquez sur l'icône pour ajouter une image</a:t>
            </a:r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5D1F8B-B09E-DC47-CD02-04E064FEF9F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6140450"/>
            <a:ext cx="3154363" cy="287338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2/4/20XX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9CEF32-0C86-8243-1498-83D5F027B7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9232901" y="2578100"/>
            <a:ext cx="4114800" cy="365125"/>
          </a:xfr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D9DDF1-4A55-8FD1-6B74-965FD07CB0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21988" y="5672138"/>
            <a:ext cx="950912" cy="755650"/>
          </a:xfr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FE5D92-2C80-544B-AC8E-7EC887B286F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533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79974336-FCBB-E417-DA79-9696B84631C2}"/>
              </a:ext>
            </a:extLst>
          </p:cNvPr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AB283B-4CB2-5A6E-73C4-528C9307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9B6D-5B48-2849-ABCB-8167A9A8E5B8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BD1D8-EC9B-C5BD-598E-19296535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2D9CE-1805-64AF-B9F3-FBFF9426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7099-7702-B04B-BAAC-757B87F116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99098BA-4CC6-079A-D89A-2EDD2FF0FA83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F639D09-3810-2868-A6BC-01804671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17EC-8942-A442-8796-9F11A503AB39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332D38-9926-41B9-83CD-C843DBAB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E28652-24C4-4126-E8F7-AD2D73C4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5A71-D189-0B4F-8423-40FCD1AE4A1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E282E5C6-A2B2-3431-5B1A-2DED4908AB71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58AB24B-4A3F-1C2D-E248-4B0676C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CFFB-8E00-244C-B1C6-A4E3E4A47D5A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839493C-43FB-560E-9D83-70A519FA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0F65B94-0A23-2013-D260-32375056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1760-3714-6E40-A66C-444F4A076C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6F17718F-C3DA-5DA1-68E1-56F7F736F3C3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21BF978-0D94-5A69-BB33-F90672CC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3154-9A91-CE4D-8CC6-5469A82FD31E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E29BE9-1C3B-AD6D-E6CD-B59C7046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8BC3C4C-5B81-6A92-D9C0-AED99B7F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05EF-3715-DB42-B815-8B8A4F112A8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5AE26B-DADD-CABB-99C3-CD2F42F0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8842-0473-0043-BCAF-7D8FEA05E347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DF18A3-0E4D-2270-3F39-F5602E91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575CCB-C522-03BB-3E39-3F20530B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6D8F-E089-E845-8056-7393F30C103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1D9EFB9F-8F42-0545-5C48-927F9BAA14C5}"/>
              </a:ext>
            </a:extLst>
          </p:cNvPr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1EEA675-DBA6-7B8E-A9E0-2E9AF605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F92D-38EC-4643-BB07-4A2C86C58654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C1857A-0E72-B55C-D7CD-99DA9E7E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A988E2-095D-5BF3-820D-1F3DCF19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FA17-0394-AC4E-B544-F9D633F6C4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5C18DF-9EB0-ED23-8433-100B15A4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E61C-1478-974E-BCCB-F00CB79D31C0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A1A2F-B5DA-4676-ED44-461FB906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6335-0A96-8CD2-652C-ECF54A9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692D-4318-434B-938A-E9638F5504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D4585CFC-7541-77E2-8DAE-9084E8020718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>
              <a:extLst>
                <a:ext uri="{FF2B5EF4-FFF2-40B4-BE49-F238E27FC236}">
                  <a16:creationId xmlns:a16="http://schemas.microsoft.com/office/drawing/2014/main" id="{DA309217-36F5-4245-CE3A-DB260D97E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2F0485-4C98-17DC-7F4C-93C597A2B791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D0CD69BF-9375-9571-FE56-D673DD7EC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9CE23B77-845E-8BF8-DEDC-D5EB936F5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071802D-62A3-7D7E-2DCA-3C4A7E0F7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2B08593-8818-79E5-C3AB-E6F947550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3ABB-52D2-8386-8116-B57AA5CD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2283222-4B89-E84F-B5D2-92C5765D1F4E}" type="datetimeFigureOut">
              <a:rPr lang="en-US"/>
              <a:pPr>
                <a:defRPr/>
              </a:pPr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2819-076E-90B7-709F-EDC35BB5D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D17CF-F0E9-CB56-5A5E-9EDF288F7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0D434CC-F59A-8A41-9AFA-FA1EC252E3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81" r:id="rId7"/>
    <p:sldLayoutId id="2147483791" r:id="rId8"/>
    <p:sldLayoutId id="2147483782" r:id="rId9"/>
    <p:sldLayoutId id="2147483783" r:id="rId10"/>
    <p:sldLayoutId id="2147483792" r:id="rId11"/>
    <p:sldLayoutId id="2147483793" r:id="rId12"/>
    <p:sldLayoutId id="2147483784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elationpedagogiquedecooperation.uqam.ca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linkedin.com/in/martine-st-germain-ph-d-3a095b67?lipi=urn%3Ali%3Apage%3Ad_flagship3_profile_view_base_contact_details%3BZTbqtnftSC2cgN1AdJcD7Q%3D%3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11" Type="http://schemas.openxmlformats.org/officeDocument/2006/relationships/image" Target="../media/image27.jpeg"/><Relationship Id="rId5" Type="http://schemas.openxmlformats.org/officeDocument/2006/relationships/image" Target="../media/image6.pn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martine-st-germain-ph-d-3a095b67?lipi=urn%3Ali%3Apage%3Ad_flagship3_profile_view_base_contact_details%3BZTbqtnftSC2cgN1AdJcD7Q%3D%3D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hyperlink" Target="https://relationpedagogiquedecooperation.uqam.ca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recherchecollegiale.ca/doc/st-germainlabillois-vol.29-3.pd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.openedition.org/pum/10798?lang=fr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hyperlink" Target="https://books.openedition.org/pum/9694?lang=f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4">
            <a:extLst>
              <a:ext uri="{FF2B5EF4-FFF2-40B4-BE49-F238E27FC236}">
                <a16:creationId xmlns:a16="http://schemas.microsoft.com/office/drawing/2014/main" id="{302E5A6C-B0C2-BC5B-86EA-C72BB753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1761" name="Picture 35">
              <a:extLst>
                <a:ext uri="{FF2B5EF4-FFF2-40B4-BE49-F238E27FC236}">
                  <a16:creationId xmlns:a16="http://schemas.microsoft.com/office/drawing/2014/main" id="{F53A853C-6C40-6174-D8B8-BF9261CB3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41BC4E-355C-E194-2152-3F40E34BB143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1765" name="Picture 37">
              <a:extLst>
                <a:ext uri="{FF2B5EF4-FFF2-40B4-BE49-F238E27FC236}">
                  <a16:creationId xmlns:a16="http://schemas.microsoft.com/office/drawing/2014/main" id="{AF11132F-C423-E997-50C5-8732C7F01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Picture 38">
              <a:extLst>
                <a:ext uri="{FF2B5EF4-FFF2-40B4-BE49-F238E27FC236}">
                  <a16:creationId xmlns:a16="http://schemas.microsoft.com/office/drawing/2014/main" id="{7F02A969-F902-3651-4651-389A52D47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1" name="Straight Connector 40" descr="&quot;&quot;">
            <a:extLst>
              <a:ext uri="{FF2B5EF4-FFF2-40B4-BE49-F238E27FC236}">
                <a16:creationId xmlns:a16="http://schemas.microsoft.com/office/drawing/2014/main" id="{81FE5495-20DE-D381-6073-2339D53B8B9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 descr="&quot;&quot;">
            <a:extLst>
              <a:ext uri="{FF2B5EF4-FFF2-40B4-BE49-F238E27FC236}">
                <a16:creationId xmlns:a16="http://schemas.microsoft.com/office/drawing/2014/main" id="{CE6E855B-8507-5FD0-E7FF-091B1C9C9F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1749" name="Group 44">
            <a:extLst>
              <a:ext uri="{FF2B5EF4-FFF2-40B4-BE49-F238E27FC236}">
                <a16:creationId xmlns:a16="http://schemas.microsoft.com/office/drawing/2014/main" id="{C25B979A-ABFC-A942-447D-35DB950B9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1755" name="Picture 45">
              <a:extLst>
                <a:ext uri="{FF2B5EF4-FFF2-40B4-BE49-F238E27FC236}">
                  <a16:creationId xmlns:a16="http://schemas.microsoft.com/office/drawing/2014/main" id="{02ADFB06-7480-C8CF-96DD-EC736F13F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B3FD626-50FC-D506-5CC3-B3AC7FD8E4A8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1759" name="Picture 47">
              <a:extLst>
                <a:ext uri="{FF2B5EF4-FFF2-40B4-BE49-F238E27FC236}">
                  <a16:creationId xmlns:a16="http://schemas.microsoft.com/office/drawing/2014/main" id="{BDCC8438-0833-BE5E-5C04-3AC82CA76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48">
              <a:extLst>
                <a:ext uri="{FF2B5EF4-FFF2-40B4-BE49-F238E27FC236}">
                  <a16:creationId xmlns:a16="http://schemas.microsoft.com/office/drawing/2014/main" id="{EC64406C-2255-8055-3B3D-AFC5E63EC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Title 1">
            <a:extLst>
              <a:ext uri="{FF2B5EF4-FFF2-40B4-BE49-F238E27FC236}">
                <a16:creationId xmlns:a16="http://schemas.microsoft.com/office/drawing/2014/main" id="{22B41D11-ED0E-FE0C-7781-2AF682FFB5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35863" y="982663"/>
            <a:ext cx="3360737" cy="1303337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fr-FR" sz="3100" dirty="0" err="1">
                <a:ln>
                  <a:noFill/>
                </a:ln>
              </a:rPr>
              <a:t>L'accompagnement</a:t>
            </a:r>
            <a:r>
              <a:rPr lang="en-US" altLang="fr-FR" sz="3100" dirty="0">
                <a:ln>
                  <a:noFill/>
                </a:ln>
              </a:rPr>
              <a:t> </a:t>
            </a:r>
            <a:r>
              <a:rPr lang="en-US" altLang="fr-FR" sz="3100" dirty="0" err="1">
                <a:ln>
                  <a:noFill/>
                </a:ln>
              </a:rPr>
              <a:t>individuel</a:t>
            </a:r>
            <a:br>
              <a:rPr lang="en-US" altLang="fr-FR" sz="3100" dirty="0">
                <a:ln>
                  <a:noFill/>
                </a:ln>
              </a:rPr>
            </a:br>
            <a:r>
              <a:rPr lang="en-US" altLang="fr-FR" sz="2200" dirty="0">
                <a:ln>
                  <a:noFill/>
                </a:ln>
              </a:rPr>
              <a:t>12 Janvier 2024</a:t>
            </a:r>
          </a:p>
        </p:txBody>
      </p:sp>
      <p:sp>
        <p:nvSpPr>
          <p:cNvPr id="51" name="Rectangle 50" descr="&quot;&quot;">
            <a:extLst>
              <a:ext uri="{FF2B5EF4-FFF2-40B4-BE49-F238E27FC236}">
                <a16:creationId xmlns:a16="http://schemas.microsoft.com/office/drawing/2014/main" id="{731A28FE-831C-4B38-442E-C7A122E02B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200" y="1092200"/>
            <a:ext cx="5943600" cy="451485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2" name="Picture Placeholder 29" descr="Office desk with papers, laptop, pen and reading glasses">
            <a:extLst>
              <a:ext uri="{FF2B5EF4-FFF2-40B4-BE49-F238E27FC236}">
                <a16:creationId xmlns:a16="http://schemas.microsoft.com/office/drawing/2014/main" id="{84479EF1-0D0F-0B86-EC54-54EFDB7292E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>
          <a:xfrm>
            <a:off x="1412875" y="2284413"/>
            <a:ext cx="5278438" cy="2111375"/>
          </a:xfrm>
          <a:prstGeom prst="rect">
            <a:avLst/>
          </a:prstGeom>
          <a:ln w="9525"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 descr="&quot;&quot;">
            <a:extLst>
              <a:ext uri="{FF2B5EF4-FFF2-40B4-BE49-F238E27FC236}">
                <a16:creationId xmlns:a16="http://schemas.microsoft.com/office/drawing/2014/main" id="{A211ACC1-B97D-B315-D9DD-8192A66A884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19988" y="2400300"/>
            <a:ext cx="33766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4" name="Subtitle 10">
            <a:extLst>
              <a:ext uri="{FF2B5EF4-FFF2-40B4-BE49-F238E27FC236}">
                <a16:creationId xmlns:a16="http://schemas.microsoft.com/office/drawing/2014/main" id="{00F55EA4-807A-A509-5E6D-0386C35715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58050" y="2544763"/>
            <a:ext cx="4376738" cy="3319462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en-US" altLang="fr-FR"/>
              <a:t>@Martine </a:t>
            </a:r>
            <a:r>
              <a:rPr lang="en-US" altLang="fr-FR" dirty="0"/>
              <a:t>St-Germain, Ph.D.</a:t>
            </a:r>
          </a:p>
          <a:p>
            <a:pPr algn="ctr" eaLnBrk="1" hangingPunct="1"/>
            <a:r>
              <a:rPr lang="en-US" altLang="fr-FR" dirty="0" err="1"/>
              <a:t>Professeure</a:t>
            </a:r>
            <a:r>
              <a:rPr lang="en-US" altLang="fr-FR" dirty="0"/>
              <a:t> UQÀM</a:t>
            </a: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  <a:hlinkClick r:id="rId7"/>
              </a:rPr>
              <a:t>linkedin.com/in/martine-st-germain-ph-d-3a095b67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1900" dirty="0">
                <a:solidFill>
                  <a:schemeClr val="tx1"/>
                </a:solidFill>
              </a:rPr>
              <a:t>819-664-9251</a:t>
            </a: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dirty="0"/>
              <a:t>Site Web:</a:t>
            </a: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8"/>
              </a:rPr>
              <a:t>https://relationpedagogiquedecooperation.uqam.ca/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14D7920E-CEF8-837D-D670-09638AF03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>
                <a:ln>
                  <a:noFill/>
                </a:ln>
              </a:rPr>
              <a:t>Le type de structure relationnelle</a:t>
            </a:r>
          </a:p>
        </p:txBody>
      </p:sp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427D6E0B-DE39-B8CE-2561-596100C1F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32D0B2-2A65-9749-895F-58CB76A5D848}" type="slidenum">
              <a:rPr lang="en-GB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fr-FR"/>
          </a:p>
        </p:txBody>
      </p:sp>
      <p:graphicFrame>
        <p:nvGraphicFramePr>
          <p:cNvPr id="305" name="Content Placeholder 304">
            <a:extLst>
              <a:ext uri="{FF2B5EF4-FFF2-40B4-BE49-F238E27FC236}">
                <a16:creationId xmlns:a16="http://schemas.microsoft.com/office/drawing/2014/main" id="{CE7937C7-A63B-6712-56D8-1138C61A7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475567"/>
              </p:ext>
            </p:extLst>
          </p:nvPr>
        </p:nvGraphicFramePr>
        <p:xfrm>
          <a:off x="828339" y="2516188"/>
          <a:ext cx="10554036" cy="366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8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3">
                <a:tc>
                  <a:txBody>
                    <a:bodyPr/>
                    <a:lstStyle/>
                    <a:p>
                      <a:r>
                        <a:rPr lang="en-GB" sz="2400" dirty="0"/>
                        <a:t>Structure de pression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Structure de service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Structure de </a:t>
                      </a:r>
                      <a:r>
                        <a:rPr lang="en-GB" sz="2000" err="1"/>
                        <a:t>coopération</a:t>
                      </a:r>
                      <a:endParaRPr lang="en-GB" sz="2000" dirty="0" err="1"/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38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Exemple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: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Le 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est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établi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par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 le cp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L'enseignant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est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solllicité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pour faire quelque chose pour que le 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soit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atteint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Le cp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essaie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d'obtenir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que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l'enseignant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agisse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dans un certain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sens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(le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sien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) pour que le 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soit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atteint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lvl="0">
                        <a:buNone/>
                      </a:pPr>
                      <a:endParaRPr lang="en-GB" sz="32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Exemple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: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Le 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est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établi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par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l'enseignant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Le cp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est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sollicité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pour faire quelque chose pour que le 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soit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atteint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L'enseignant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essaie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d'obtenir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que le cp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agisse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dans un certain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sens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(le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sien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) pour que le 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soit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atteint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lvl="0">
                        <a:buNone/>
                      </a:pPr>
                      <a:endParaRPr lang="en-GB" sz="32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Exemple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: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Le 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est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établi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par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 les 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deux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personnes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également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, 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(chacun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apporte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son point de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vue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et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ses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intentions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ou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ses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limites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qui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sont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mises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en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commun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)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Les deux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personnes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sont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FF0000"/>
                          </a:solidFill>
                          <a:latin typeface="Garamond"/>
                        </a:rPr>
                        <a:t>sollicités</a:t>
                      </a:r>
                      <a:r>
                        <a:rPr lang="en-GB" sz="1400" b="0" i="0" u="none" strike="noStrike" noProof="0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également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pour que le but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soit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atteint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, 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il y a entente sur le partage des actions à faire </a:t>
                      </a:r>
                      <a:r>
                        <a:rPr lang="en-GB" sz="11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équitablement</a:t>
                      </a: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Les deux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personnes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s'influencent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mutuellemnt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noProof="0" dirty="0" err="1">
                          <a:solidFill>
                            <a:schemeClr val="tx1"/>
                          </a:solidFill>
                          <a:latin typeface="Garamond"/>
                        </a:rPr>
                        <a:t>équitablement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Garamond"/>
                        </a:rPr>
                        <a:t>.</a:t>
                      </a:r>
                      <a:endParaRPr lang="en-GB" sz="1400" dirty="0"/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4">
            <a:extLst>
              <a:ext uri="{FF2B5EF4-FFF2-40B4-BE49-F238E27FC236}">
                <a16:creationId xmlns:a16="http://schemas.microsoft.com/office/drawing/2014/main" id="{A5D39B3C-972D-2DE7-CBBF-305279F7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47116" name="Picture 25">
              <a:extLst>
                <a:ext uri="{FF2B5EF4-FFF2-40B4-BE49-F238E27FC236}">
                  <a16:creationId xmlns:a16="http://schemas.microsoft.com/office/drawing/2014/main" id="{BD0657FB-9D67-7B90-EA19-5C8B12880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B9C5FB-8146-2DB6-F010-5497FF5E8BC2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7120" name="Picture 27">
              <a:extLst>
                <a:ext uri="{FF2B5EF4-FFF2-40B4-BE49-F238E27FC236}">
                  <a16:creationId xmlns:a16="http://schemas.microsoft.com/office/drawing/2014/main" id="{81B1328A-09C5-F038-4853-DFA6E001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28">
              <a:extLst>
                <a:ext uri="{FF2B5EF4-FFF2-40B4-BE49-F238E27FC236}">
                  <a16:creationId xmlns:a16="http://schemas.microsoft.com/office/drawing/2014/main" id="{7EE13289-3EB4-3D9A-1D11-BE6145C61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1" name="Straight Connector 30" descr="&quot;&quot;">
            <a:extLst>
              <a:ext uri="{FF2B5EF4-FFF2-40B4-BE49-F238E27FC236}">
                <a16:creationId xmlns:a16="http://schemas.microsoft.com/office/drawing/2014/main" id="{068BE283-7B81-D6EE-831A-702A30AE07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08" name="Title 2">
            <a:extLst>
              <a:ext uri="{FF2B5EF4-FFF2-40B4-BE49-F238E27FC236}">
                <a16:creationId xmlns:a16="http://schemas.microsoft.com/office/drawing/2014/main" id="{7C4DCFC7-CC1A-D29D-27E2-FB713311E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3700" b="1">
                <a:ln>
                  <a:noFill/>
                </a:ln>
              </a:rPr>
              <a:t>Exercice</a:t>
            </a:r>
            <a:r>
              <a:rPr lang="en-US" altLang="fr-FR" sz="3700">
                <a:ln>
                  <a:noFill/>
                </a:ln>
              </a:rPr>
              <a:t>: Quel est le type de structure? Comment les transformer en coopération si nécessaire ?</a:t>
            </a:r>
          </a:p>
        </p:txBody>
      </p:sp>
      <p:sp>
        <p:nvSpPr>
          <p:cNvPr id="47109" name="Text Placeholder 18">
            <a:extLst>
              <a:ext uri="{FF2B5EF4-FFF2-40B4-BE49-F238E27FC236}">
                <a16:creationId xmlns:a16="http://schemas.microsoft.com/office/drawing/2014/main" id="{C3A83CAC-0592-FAD6-9B5F-4727F879C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408238"/>
            <a:ext cx="1781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600"/>
              <a:t>Structure de ____</a:t>
            </a:r>
            <a:endParaRPr lang="en-GB" altLang="fr-FR" sz="3200"/>
          </a:p>
        </p:txBody>
      </p:sp>
      <p:sp>
        <p:nvSpPr>
          <p:cNvPr id="47110" name="Text Placeholder 10">
            <a:extLst>
              <a:ext uri="{FF2B5EF4-FFF2-40B4-BE49-F238E27FC236}">
                <a16:creationId xmlns:a16="http://schemas.microsoft.com/office/drawing/2014/main" id="{47BC2030-2A06-CC06-B196-56EA5B229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413" y="2814638"/>
            <a:ext cx="220821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200"/>
              <a:t>Contexte: Un enseignant et un cp se rencontre au sujet d'une journée pédagogique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Le but est établi par les deux personnes, ils décident ensemble d'animer un atelier sur la gestion de classe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L'enseignant et le cp s'entendent sur les rôles de chacun.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Le cp et l'enseignant décident de se partager leurs réflexions à ce sujet par courriel en attendant de se revoir.</a:t>
            </a:r>
            <a:endParaRPr lang="en-GB" altLang="fr-FR" sz="2800"/>
          </a:p>
        </p:txBody>
      </p:sp>
      <p:sp>
        <p:nvSpPr>
          <p:cNvPr id="47111" name="Text Placeholder 3">
            <a:extLst>
              <a:ext uri="{FF2B5EF4-FFF2-40B4-BE49-F238E27FC236}">
                <a16:creationId xmlns:a16="http://schemas.microsoft.com/office/drawing/2014/main" id="{EEFE0CD9-93A5-1E50-280E-7E27B6C40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2408238"/>
            <a:ext cx="1781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600"/>
              <a:t>Structure de _____</a:t>
            </a:r>
            <a:endParaRPr lang="en-GB" altLang="fr-FR" sz="3200"/>
          </a:p>
        </p:txBody>
      </p:sp>
      <p:sp>
        <p:nvSpPr>
          <p:cNvPr id="47112" name="Text Placeholder 1">
            <a:extLst>
              <a:ext uri="{FF2B5EF4-FFF2-40B4-BE49-F238E27FC236}">
                <a16:creationId xmlns:a16="http://schemas.microsoft.com/office/drawing/2014/main" id="{2D3E3399-DACB-D507-080A-D93C4E25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2814638"/>
            <a:ext cx="220821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200"/>
              <a:t>Contexte: un enseignant rencontre un cp dans le corridor.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L'enseignant arrête le cp et lui dit, écoute, je vais passer te voir à ma pause, attends-moi!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Le cp se dépêche à retourner à son bureau pour l'attendre.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L'enseignant arrive au bureau du cp et lui demande de lui expliquer une méthode d'enseignement.</a:t>
            </a:r>
            <a:endParaRPr lang="en-GB" altLang="fr-FR" sz="2800"/>
          </a:p>
        </p:txBody>
      </p:sp>
      <p:sp>
        <p:nvSpPr>
          <p:cNvPr id="47113" name="Text Placeholder 19">
            <a:extLst>
              <a:ext uri="{FF2B5EF4-FFF2-40B4-BE49-F238E27FC236}">
                <a16:creationId xmlns:a16="http://schemas.microsoft.com/office/drawing/2014/main" id="{F31CB1EB-5237-6CB3-8298-35B3B412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2413000"/>
            <a:ext cx="20399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600"/>
              <a:t>Structure de ________</a:t>
            </a:r>
            <a:endParaRPr lang="en-GB" altLang="fr-FR" sz="3200"/>
          </a:p>
        </p:txBody>
      </p:sp>
      <p:sp>
        <p:nvSpPr>
          <p:cNvPr id="47114" name="Text Placeholder 13">
            <a:extLst>
              <a:ext uri="{FF2B5EF4-FFF2-40B4-BE49-F238E27FC236}">
                <a16:creationId xmlns:a16="http://schemas.microsoft.com/office/drawing/2014/main" id="{3FF51A08-72D3-1F65-AB50-D0B8B00E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2814638"/>
            <a:ext cx="39100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200"/>
              <a:t>Contexte: Un cp rencontre un enseignant qui vit des difficultés en classe.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Le cp rencontre l'enseignant, ils discutent et  le cp lui propose de s'enregistrer à l'aide d'une caméra au prochain cours. </a:t>
            </a:r>
            <a:endParaRPr lang="en-GB" altLang="fr-FR" sz="1100" i="1"/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L'enseignant sent qu'il doit faire ce que le cp lui demande, même s'il se sent moins à l'aise avec cette proposition.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200"/>
              <a:t>L'enseignant se filme, mais ne retourne pas voir le cp. </a:t>
            </a:r>
            <a:endParaRPr lang="en-GB" altLang="fr-FR" sz="2800"/>
          </a:p>
        </p:txBody>
      </p:sp>
      <p:sp>
        <p:nvSpPr>
          <p:cNvPr id="47115" name="Slide Number Placeholder 4">
            <a:extLst>
              <a:ext uri="{FF2B5EF4-FFF2-40B4-BE49-F238E27FC236}">
                <a16:creationId xmlns:a16="http://schemas.microsoft.com/office/drawing/2014/main" id="{14493E81-5491-694F-9309-21D32E9C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0" y="5464175"/>
            <a:ext cx="576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07C004A-E00B-AB40-A099-E6FB6035BDE8}" type="slidenum">
              <a:rPr lang="en-GB" altLang="fr-FR" sz="1600"/>
              <a:pPr eaLnBrk="1" hangingPunct="1">
                <a:spcAft>
                  <a:spcPts val="600"/>
                </a:spcAft>
              </a:pPr>
              <a:t>11</a:t>
            </a:fld>
            <a:endParaRPr lang="en-GB" altLang="fr-FR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4">
            <a:extLst>
              <a:ext uri="{FF2B5EF4-FFF2-40B4-BE49-F238E27FC236}">
                <a16:creationId xmlns:a16="http://schemas.microsoft.com/office/drawing/2014/main" id="{48DB7387-2AD3-90CA-D0C6-BE5A3D7AA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49164" name="Picture 25">
              <a:extLst>
                <a:ext uri="{FF2B5EF4-FFF2-40B4-BE49-F238E27FC236}">
                  <a16:creationId xmlns:a16="http://schemas.microsoft.com/office/drawing/2014/main" id="{1D9F99A9-7195-8160-2016-F84896AB1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7A19CC-85F5-B68A-E30E-8732A60A4357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9168" name="Picture 27">
              <a:extLst>
                <a:ext uri="{FF2B5EF4-FFF2-40B4-BE49-F238E27FC236}">
                  <a16:creationId xmlns:a16="http://schemas.microsoft.com/office/drawing/2014/main" id="{08B82D27-0C8D-69EB-2322-8D34D34E8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9" name="Picture 28">
              <a:extLst>
                <a:ext uri="{FF2B5EF4-FFF2-40B4-BE49-F238E27FC236}">
                  <a16:creationId xmlns:a16="http://schemas.microsoft.com/office/drawing/2014/main" id="{B10E36D0-90AC-F1CA-E75A-C896E57FF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1" name="Straight Connector 30" descr="&quot;&quot;">
            <a:extLst>
              <a:ext uri="{FF2B5EF4-FFF2-40B4-BE49-F238E27FC236}">
                <a16:creationId xmlns:a16="http://schemas.microsoft.com/office/drawing/2014/main" id="{866BC80D-AC23-E0B0-30AA-90EFE367D6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6" name="Title 2">
            <a:extLst>
              <a:ext uri="{FF2B5EF4-FFF2-40B4-BE49-F238E27FC236}">
                <a16:creationId xmlns:a16="http://schemas.microsoft.com/office/drawing/2014/main" id="{E8A949C9-19C7-EE24-E5C0-29C28B43E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4100" b="1">
                <a:ln>
                  <a:noFill/>
                </a:ln>
              </a:rPr>
              <a:t>Exercice:</a:t>
            </a:r>
            <a:r>
              <a:rPr lang="en-US" altLang="fr-FR" sz="4100">
                <a:ln>
                  <a:noFill/>
                </a:ln>
              </a:rPr>
              <a:t> </a:t>
            </a:r>
            <a:r>
              <a:rPr lang="en-US" altLang="fr-FR" sz="2800">
                <a:ln>
                  <a:noFill/>
                </a:ln>
              </a:rPr>
              <a:t>Donnez-nous un exemple d'un type de structure à partir de votre vécu (anonyme)</a:t>
            </a:r>
            <a:endParaRPr lang="en-US" altLang="fr-FR" sz="4100">
              <a:ln>
                <a:noFill/>
              </a:ln>
            </a:endParaRPr>
          </a:p>
        </p:txBody>
      </p:sp>
      <p:sp>
        <p:nvSpPr>
          <p:cNvPr id="49157" name="Text Placeholder 18">
            <a:extLst>
              <a:ext uri="{FF2B5EF4-FFF2-40B4-BE49-F238E27FC236}">
                <a16:creationId xmlns:a16="http://schemas.microsoft.com/office/drawing/2014/main" id="{B69187E3-B6E3-4BC9-2033-F9932B46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2395538"/>
            <a:ext cx="23193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b="1"/>
              <a:t>Structure de pression</a:t>
            </a:r>
            <a:endParaRPr lang="en-GB" altLang="fr-FR" sz="3600" b="1"/>
          </a:p>
        </p:txBody>
      </p:sp>
      <p:sp>
        <p:nvSpPr>
          <p:cNvPr id="49158" name="Text Placeholder 10">
            <a:extLst>
              <a:ext uri="{FF2B5EF4-FFF2-40B4-BE49-F238E27FC236}">
                <a16:creationId xmlns:a16="http://schemas.microsoft.com/office/drawing/2014/main" id="{FC7D5A31-BDAA-121C-0A0C-B2E41A02E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3030538"/>
            <a:ext cx="211296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Contexte: 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Qui détermine le but?</a:t>
            </a: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Qui est sollicité pour que le but soit atteint.</a:t>
            </a: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Dans quel sens s'exerce l'influence?</a:t>
            </a:r>
            <a:endParaRPr lang="en-GB" altLang="fr-F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Text Placeholder 3">
            <a:extLst>
              <a:ext uri="{FF2B5EF4-FFF2-40B4-BE49-F238E27FC236}">
                <a16:creationId xmlns:a16="http://schemas.microsoft.com/office/drawing/2014/main" id="{EAA9E780-650A-AD19-7386-93389F23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2447925"/>
            <a:ext cx="23225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b="1"/>
              <a:t>Structure de service</a:t>
            </a:r>
            <a:endParaRPr lang="en-GB" altLang="fr-FR" sz="3600" b="1"/>
          </a:p>
        </p:txBody>
      </p:sp>
      <p:sp>
        <p:nvSpPr>
          <p:cNvPr id="49160" name="Text Placeholder 1">
            <a:extLst>
              <a:ext uri="{FF2B5EF4-FFF2-40B4-BE49-F238E27FC236}">
                <a16:creationId xmlns:a16="http://schemas.microsoft.com/office/drawing/2014/main" id="{506AA69D-086D-97FE-F139-1DF59DF78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3175000"/>
            <a:ext cx="211296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Contexte: 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Qui détermine le but?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Qui est sollicité pour que le but soit atteint.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Dans quel sens s'exerce l'influence?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Univers Condensed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3200"/>
          </a:p>
        </p:txBody>
      </p:sp>
      <p:sp>
        <p:nvSpPr>
          <p:cNvPr id="49161" name="Text Placeholder 19">
            <a:extLst>
              <a:ext uri="{FF2B5EF4-FFF2-40B4-BE49-F238E27FC236}">
                <a16:creationId xmlns:a16="http://schemas.microsoft.com/office/drawing/2014/main" id="{6E52C3BF-1C44-A393-DBF9-314B3C91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2522538"/>
            <a:ext cx="2651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b="1"/>
              <a:t>Structure de coopération</a:t>
            </a:r>
            <a:endParaRPr lang="en-GB" altLang="fr-FR" sz="3600" b="1"/>
          </a:p>
        </p:txBody>
      </p:sp>
      <p:sp>
        <p:nvSpPr>
          <p:cNvPr id="49162" name="Text Placeholder 13">
            <a:extLst>
              <a:ext uri="{FF2B5EF4-FFF2-40B4-BE49-F238E27FC236}">
                <a16:creationId xmlns:a16="http://schemas.microsoft.com/office/drawing/2014/main" id="{BAC22A24-E1CB-8F85-692B-EF9FCD27A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382963"/>
            <a:ext cx="213836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Contexte: 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Qui détermine le but?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Qui est sollicité pour que le but soit atteint.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altLang="fr-FR" sz="1600">
                <a:latin typeface="Arial" panose="020B0604020202020204" pitchFamily="34" charset="0"/>
                <a:cs typeface="Arial" panose="020B0604020202020204" pitchFamily="34" charset="0"/>
              </a:rPr>
              <a:t>Dans quel sens s'exerce l'influence?</a:t>
            </a:r>
            <a:endParaRPr lang="en-US" alt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1600">
              <a:latin typeface="Univers Condensed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fr-FR" sz="3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DDB29-980F-C8B9-91B2-7A4F198EE770}"/>
              </a:ext>
            </a:extLst>
          </p:cNvPr>
          <p:cNvSpPr>
            <a:spLocks/>
          </p:cNvSpPr>
          <p:nvPr/>
        </p:nvSpPr>
        <p:spPr>
          <a:xfrm>
            <a:off x="10860088" y="5619750"/>
            <a:ext cx="576262" cy="455613"/>
          </a:xfrm>
          <a:prstGeom prst="rect">
            <a:avLst/>
          </a:prstGeom>
        </p:spPr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6DFDA904-72FF-8D45-88E7-DF476814CC41}" type="slidenum">
              <a:rPr lang="en-GB" sz="1080">
                <a:latin typeface="+mn-lt"/>
              </a:rPr>
              <a:pPr defTabSz="54864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12</a:t>
            </a:fld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63">
            <a:extLst>
              <a:ext uri="{FF2B5EF4-FFF2-40B4-BE49-F238E27FC236}">
                <a16:creationId xmlns:a16="http://schemas.microsoft.com/office/drawing/2014/main" id="{6B1E9575-D81A-261A-86D5-87B4366E7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1215" name="Picture 64">
              <a:extLst>
                <a:ext uri="{FF2B5EF4-FFF2-40B4-BE49-F238E27FC236}">
                  <a16:creationId xmlns:a16="http://schemas.microsoft.com/office/drawing/2014/main" id="{276F0EE0-D0DE-CCBC-8AFA-FE783DEC3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D03094-9E53-FB33-64E6-5DE612878757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51219" name="Picture 66">
              <a:extLst>
                <a:ext uri="{FF2B5EF4-FFF2-40B4-BE49-F238E27FC236}">
                  <a16:creationId xmlns:a16="http://schemas.microsoft.com/office/drawing/2014/main" id="{1AFC4326-FC64-421D-EC12-B2231A298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0" name="Picture 67">
              <a:extLst>
                <a:ext uri="{FF2B5EF4-FFF2-40B4-BE49-F238E27FC236}">
                  <a16:creationId xmlns:a16="http://schemas.microsoft.com/office/drawing/2014/main" id="{AAF55708-3A6E-4671-E62D-2F92087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0" name="Straight Connector 69" descr="&quot;&quot;">
            <a:extLst>
              <a:ext uri="{FF2B5EF4-FFF2-40B4-BE49-F238E27FC236}">
                <a16:creationId xmlns:a16="http://schemas.microsoft.com/office/drawing/2014/main" id="{906D557B-25BF-0011-1428-D9DD4FDA52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9D1FE5C8-DAD2-77A2-0A50-47A4EECE67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grpSp>
        <p:nvGrpSpPr>
          <p:cNvPr id="51205" name="Group 73">
            <a:extLst>
              <a:ext uri="{FF2B5EF4-FFF2-40B4-BE49-F238E27FC236}">
                <a16:creationId xmlns:a16="http://schemas.microsoft.com/office/drawing/2014/main" id="{1A847727-A09B-2A28-9386-CC840D9B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51209" name="Picture 74">
              <a:extLst>
                <a:ext uri="{FF2B5EF4-FFF2-40B4-BE49-F238E27FC236}">
                  <a16:creationId xmlns:a16="http://schemas.microsoft.com/office/drawing/2014/main" id="{A9014C38-C3EC-D434-F842-F26BB7863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DEA9669-AD4A-98FF-5D95-4BB3CCCD822F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pic>
          <p:nvPicPr>
            <p:cNvPr id="51213" name="Picture 76">
              <a:extLst>
                <a:ext uri="{FF2B5EF4-FFF2-40B4-BE49-F238E27FC236}">
                  <a16:creationId xmlns:a16="http://schemas.microsoft.com/office/drawing/2014/main" id="{84EBFF5A-AA69-E00B-88AA-A20434F5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4" name="Picture 77">
              <a:extLst>
                <a:ext uri="{FF2B5EF4-FFF2-40B4-BE49-F238E27FC236}">
                  <a16:creationId xmlns:a16="http://schemas.microsoft.com/office/drawing/2014/main" id="{13915963-F069-4A20-B0EA-6F0DAC4DB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6" name="Titre 2">
            <a:extLst>
              <a:ext uri="{FF2B5EF4-FFF2-40B4-BE49-F238E27FC236}">
                <a16:creationId xmlns:a16="http://schemas.microsoft.com/office/drawing/2014/main" id="{C100E87A-FE65-D732-5558-7C8BE4417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982663"/>
            <a:ext cx="9601200" cy="1303337"/>
          </a:xfrm>
        </p:spPr>
        <p:txBody>
          <a:bodyPr anchor="ctr"/>
          <a:lstStyle/>
          <a:p>
            <a:pPr eaLnBrk="1" hangingPunct="1"/>
            <a:r>
              <a:rPr lang="en-US" altLang="fr-FR" sz="4400">
                <a:ln>
                  <a:noFill/>
                </a:ln>
              </a:rPr>
              <a:t>L’importance de bien situer le changement</a:t>
            </a:r>
          </a:p>
        </p:txBody>
      </p:sp>
      <p:cxnSp>
        <p:nvCxnSpPr>
          <p:cNvPr id="80" name="Straight Connector 79" descr="&quot;&quot;">
            <a:extLst>
              <a:ext uri="{FF2B5EF4-FFF2-40B4-BE49-F238E27FC236}">
                <a16:creationId xmlns:a16="http://schemas.microsoft.com/office/drawing/2014/main" id="{42864871-AAF6-30A4-50D8-A0F4BB8C010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82725" y="2400300"/>
            <a:ext cx="9274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8" name="Sous-titre 5">
            <a:extLst>
              <a:ext uri="{FF2B5EF4-FFF2-40B4-BE49-F238E27FC236}">
                <a16:creationId xmlns:a16="http://schemas.microsoft.com/office/drawing/2014/main" id="{8BBB5AFF-D466-9C16-2429-71BB55215C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57463"/>
            <a:ext cx="9601200" cy="3317875"/>
          </a:xfrm>
        </p:spPr>
        <p:txBody>
          <a:bodyPr/>
          <a:lstStyle/>
          <a:p>
            <a:pPr indent="-228600" algn="l" eaLnBrk="1" hangingPunct="1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262626"/>
                </a:solidFill>
              </a:rPr>
              <a:t>Dans un </a:t>
            </a:r>
            <a:r>
              <a:rPr lang="en-US" altLang="fr-FR" dirty="0" err="1">
                <a:solidFill>
                  <a:srgbClr val="262626"/>
                </a:solidFill>
              </a:rPr>
              <a:t>contexte</a:t>
            </a:r>
            <a:r>
              <a:rPr lang="en-US" altLang="fr-FR" dirty="0">
                <a:solidFill>
                  <a:srgbClr val="262626"/>
                </a:solidFill>
              </a:rPr>
              <a:t> de </a:t>
            </a:r>
            <a:r>
              <a:rPr lang="en-US" altLang="fr-FR" dirty="0" err="1">
                <a:solidFill>
                  <a:srgbClr val="262626"/>
                </a:solidFill>
              </a:rPr>
              <a:t>changement</a:t>
            </a:r>
            <a:r>
              <a:rPr lang="en-US" altLang="fr-FR" dirty="0">
                <a:solidFill>
                  <a:srgbClr val="262626"/>
                </a:solidFill>
              </a:rPr>
              <a:t>, il </a:t>
            </a:r>
            <a:r>
              <a:rPr lang="en-US" altLang="fr-FR" dirty="0" err="1">
                <a:solidFill>
                  <a:srgbClr val="262626"/>
                </a:solidFill>
              </a:rPr>
              <a:t>semble</a:t>
            </a:r>
            <a:r>
              <a:rPr lang="en-US" altLang="fr-FR" dirty="0">
                <a:solidFill>
                  <a:srgbClr val="262626"/>
                </a:solidFill>
              </a:rPr>
              <a:t> important de bien discerner </a:t>
            </a:r>
            <a:r>
              <a:rPr lang="en-US" altLang="fr-FR" dirty="0" err="1">
                <a:solidFill>
                  <a:srgbClr val="262626"/>
                </a:solidFill>
              </a:rPr>
              <a:t>ce</a:t>
            </a:r>
            <a:r>
              <a:rPr lang="en-US" altLang="fr-FR" dirty="0">
                <a:solidFill>
                  <a:srgbClr val="262626"/>
                </a:solidFill>
              </a:rPr>
              <a:t> qui fait </a:t>
            </a:r>
            <a:r>
              <a:rPr lang="en-US" altLang="fr-FR" dirty="0" err="1">
                <a:solidFill>
                  <a:srgbClr val="262626"/>
                </a:solidFill>
              </a:rPr>
              <a:t>l’objet</a:t>
            </a:r>
            <a:r>
              <a:rPr lang="en-US" altLang="fr-FR" dirty="0">
                <a:solidFill>
                  <a:srgbClr val="262626"/>
                </a:solidFill>
              </a:rPr>
              <a:t> du </a:t>
            </a:r>
            <a:r>
              <a:rPr lang="en-US" altLang="fr-FR" dirty="0" err="1">
                <a:solidFill>
                  <a:srgbClr val="262626"/>
                </a:solidFill>
              </a:rPr>
              <a:t>changement</a:t>
            </a:r>
            <a:r>
              <a:rPr lang="en-US" altLang="fr-FR" dirty="0">
                <a:solidFill>
                  <a:srgbClr val="262626"/>
                </a:solidFill>
              </a:rPr>
              <a:t> et </a:t>
            </a:r>
            <a:r>
              <a:rPr lang="en-US" altLang="fr-FR" dirty="0" err="1">
                <a:solidFill>
                  <a:srgbClr val="262626"/>
                </a:solidFill>
              </a:rPr>
              <a:t>ce</a:t>
            </a:r>
            <a:r>
              <a:rPr lang="en-US" altLang="fr-FR" dirty="0">
                <a:solidFill>
                  <a:srgbClr val="262626"/>
                </a:solidFill>
              </a:rPr>
              <a:t> qui </a:t>
            </a:r>
            <a:r>
              <a:rPr lang="en-US" altLang="fr-FR" dirty="0" err="1">
                <a:solidFill>
                  <a:srgbClr val="262626"/>
                </a:solidFill>
              </a:rPr>
              <a:t>n’en</a:t>
            </a:r>
            <a:r>
              <a:rPr lang="en-US" altLang="fr-FR" dirty="0">
                <a:solidFill>
                  <a:srgbClr val="262626"/>
                </a:solidFill>
              </a:rPr>
              <a:t> fait pas </a:t>
            </a:r>
            <a:r>
              <a:rPr lang="en-US" altLang="fr-FR" dirty="0" err="1">
                <a:solidFill>
                  <a:srgbClr val="262626"/>
                </a:solidFill>
              </a:rPr>
              <a:t>partie</a:t>
            </a:r>
            <a:r>
              <a:rPr lang="en-US" altLang="fr-FR" dirty="0">
                <a:solidFill>
                  <a:srgbClr val="262626"/>
                </a:solidFill>
              </a:rPr>
              <a:t>. </a:t>
            </a:r>
            <a:r>
              <a:rPr lang="en-US" altLang="fr-FR" i="1" dirty="0" err="1">
                <a:solidFill>
                  <a:srgbClr val="262626"/>
                </a:solidFill>
              </a:rPr>
              <a:t>C'est</a:t>
            </a:r>
            <a:r>
              <a:rPr lang="en-US" altLang="fr-FR" i="1" dirty="0">
                <a:solidFill>
                  <a:srgbClr val="262626"/>
                </a:solidFill>
              </a:rPr>
              <a:t> quoi le </a:t>
            </a:r>
            <a:r>
              <a:rPr lang="en-US" altLang="fr-FR" i="1" dirty="0" err="1">
                <a:solidFill>
                  <a:srgbClr val="262626"/>
                </a:solidFill>
              </a:rPr>
              <a:t>problème</a:t>
            </a:r>
            <a:r>
              <a:rPr lang="en-US" altLang="fr-FR" i="1" dirty="0">
                <a:solidFill>
                  <a:srgbClr val="262626"/>
                </a:solidFill>
              </a:rPr>
              <a:t>?</a:t>
            </a:r>
          </a:p>
          <a:p>
            <a:pPr indent="-228600" algn="l" eaLnBrk="1" hangingPunct="1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262626"/>
                </a:solidFill>
              </a:rPr>
              <a:t>Par </a:t>
            </a:r>
            <a:r>
              <a:rPr lang="en-US" altLang="fr-FR" dirty="0" err="1">
                <a:solidFill>
                  <a:srgbClr val="262626"/>
                </a:solidFill>
              </a:rPr>
              <a:t>exemple</a:t>
            </a:r>
            <a:r>
              <a:rPr lang="en-US" altLang="fr-FR" dirty="0">
                <a:solidFill>
                  <a:srgbClr val="262626"/>
                </a:solidFill>
              </a:rPr>
              <a:t>,  </a:t>
            </a:r>
            <a:r>
              <a:rPr lang="en-US" altLang="fr-FR" dirty="0" err="1">
                <a:solidFill>
                  <a:srgbClr val="262626"/>
                </a:solidFill>
              </a:rPr>
              <a:t>souvent</a:t>
            </a:r>
            <a:r>
              <a:rPr lang="en-US" altLang="fr-FR" dirty="0">
                <a:solidFill>
                  <a:srgbClr val="262626"/>
                </a:solidFill>
              </a:rPr>
              <a:t> la portion </a:t>
            </a:r>
            <a:r>
              <a:rPr lang="en-US" altLang="fr-FR" dirty="0" err="1">
                <a:solidFill>
                  <a:srgbClr val="262626"/>
                </a:solidFill>
              </a:rPr>
              <a:t>à</a:t>
            </a:r>
            <a:r>
              <a:rPr lang="en-US" altLang="fr-FR" dirty="0">
                <a:solidFill>
                  <a:srgbClr val="262626"/>
                </a:solidFill>
              </a:rPr>
              <a:t> changer </a:t>
            </a:r>
            <a:r>
              <a:rPr lang="en-US" altLang="fr-FR" dirty="0" err="1">
                <a:solidFill>
                  <a:srgbClr val="262626"/>
                </a:solidFill>
              </a:rPr>
              <a:t>est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minime</a:t>
            </a:r>
            <a:r>
              <a:rPr lang="en-US" altLang="fr-FR" dirty="0">
                <a:solidFill>
                  <a:srgbClr val="262626"/>
                </a:solidFill>
              </a:rPr>
              <a:t>, </a:t>
            </a:r>
            <a:r>
              <a:rPr lang="en-US" altLang="fr-FR" dirty="0" err="1">
                <a:solidFill>
                  <a:srgbClr val="262626"/>
                </a:solidFill>
              </a:rPr>
              <a:t>mais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l’enseignant.e</a:t>
            </a:r>
            <a:r>
              <a:rPr lang="en-US" altLang="fr-FR" dirty="0">
                <a:solidFill>
                  <a:srgbClr val="262626"/>
                </a:solidFill>
              </a:rPr>
              <a:t> </a:t>
            </a:r>
            <a:r>
              <a:rPr lang="en-US" altLang="fr-FR" dirty="0" err="1">
                <a:solidFill>
                  <a:srgbClr val="262626"/>
                </a:solidFill>
              </a:rPr>
              <a:t>lui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accorde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une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valeur</a:t>
            </a:r>
            <a:r>
              <a:rPr lang="en-US" altLang="fr-FR" dirty="0">
                <a:solidFill>
                  <a:srgbClr val="262626"/>
                </a:solidFill>
              </a:rPr>
              <a:t> plus </a:t>
            </a:r>
            <a:r>
              <a:rPr lang="en-US" altLang="fr-FR" dirty="0" err="1">
                <a:solidFill>
                  <a:srgbClr val="262626"/>
                </a:solidFill>
              </a:rPr>
              <a:t>importante</a:t>
            </a:r>
            <a:r>
              <a:rPr lang="en-US" altLang="fr-FR" dirty="0">
                <a:solidFill>
                  <a:srgbClr val="262626"/>
                </a:solidFill>
              </a:rPr>
              <a:t>, </a:t>
            </a:r>
            <a:r>
              <a:rPr lang="en-US" altLang="fr-FR" dirty="0" err="1">
                <a:solidFill>
                  <a:srgbClr val="262626"/>
                </a:solidFill>
              </a:rPr>
              <a:t>comme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si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elle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prenait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toute</a:t>
            </a:r>
            <a:r>
              <a:rPr lang="en-US" altLang="fr-FR" dirty="0">
                <a:solidFill>
                  <a:srgbClr val="262626"/>
                </a:solidFill>
              </a:rPr>
              <a:t> la place.</a:t>
            </a:r>
          </a:p>
          <a:p>
            <a:pPr indent="-228600" algn="l" eaLnBrk="1" hangingPunct="1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FF0000"/>
                </a:solidFill>
              </a:rPr>
              <a:t>Une </a:t>
            </a:r>
            <a:r>
              <a:rPr lang="en-US" altLang="fr-FR" dirty="0" err="1">
                <a:solidFill>
                  <a:srgbClr val="FF0000"/>
                </a:solidFill>
              </a:rPr>
              <a:t>visite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 err="1">
                <a:solidFill>
                  <a:srgbClr val="FF0000"/>
                </a:solidFill>
              </a:rPr>
              <a:t>d’observation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en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classe</a:t>
            </a:r>
            <a:r>
              <a:rPr lang="en-US" altLang="fr-FR" dirty="0">
                <a:solidFill>
                  <a:srgbClr val="262626"/>
                </a:solidFill>
              </a:rPr>
              <a:t> aide </a:t>
            </a:r>
            <a:r>
              <a:rPr lang="en-US" altLang="fr-FR" dirty="0" err="1">
                <a:solidFill>
                  <a:srgbClr val="262626"/>
                </a:solidFill>
              </a:rPr>
              <a:t>à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situer</a:t>
            </a:r>
            <a:r>
              <a:rPr lang="en-US" altLang="fr-FR" dirty="0">
                <a:solidFill>
                  <a:srgbClr val="262626"/>
                </a:solidFill>
              </a:rPr>
              <a:t> la </a:t>
            </a:r>
            <a:r>
              <a:rPr lang="en-US" altLang="fr-FR" dirty="0" err="1">
                <a:solidFill>
                  <a:srgbClr val="262626"/>
                </a:solidFill>
              </a:rPr>
              <a:t>problématique</a:t>
            </a:r>
            <a:r>
              <a:rPr lang="en-US" altLang="fr-FR" dirty="0">
                <a:solidFill>
                  <a:srgbClr val="262626"/>
                </a:solidFill>
              </a:rPr>
              <a:t>. Il </a:t>
            </a:r>
            <a:r>
              <a:rPr lang="en-US" altLang="fr-FR" dirty="0" err="1">
                <a:solidFill>
                  <a:srgbClr val="262626"/>
                </a:solidFill>
              </a:rPr>
              <a:t>est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ainsi</a:t>
            </a:r>
            <a:r>
              <a:rPr lang="en-US" altLang="fr-FR" dirty="0">
                <a:solidFill>
                  <a:srgbClr val="262626"/>
                </a:solidFill>
              </a:rPr>
              <a:t> possible </a:t>
            </a:r>
            <a:r>
              <a:rPr lang="en-US" altLang="fr-FR" dirty="0" err="1">
                <a:solidFill>
                  <a:srgbClr val="262626"/>
                </a:solidFill>
              </a:rPr>
              <a:t>d'aider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l'enseignant.e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à</a:t>
            </a:r>
            <a:r>
              <a:rPr lang="en-US" altLang="fr-FR" dirty="0">
                <a:solidFill>
                  <a:srgbClr val="262626"/>
                </a:solidFill>
              </a:rPr>
              <a:t>  </a:t>
            </a:r>
            <a:r>
              <a:rPr lang="en-US" altLang="fr-FR" dirty="0" err="1">
                <a:solidFill>
                  <a:srgbClr val="262626"/>
                </a:solidFill>
              </a:rPr>
              <a:t>reconnaître</a:t>
            </a:r>
            <a:r>
              <a:rPr lang="en-US" altLang="fr-FR" dirty="0">
                <a:solidFill>
                  <a:srgbClr val="262626"/>
                </a:solidFill>
              </a:rPr>
              <a:t> </a:t>
            </a:r>
            <a:r>
              <a:rPr lang="en-US" altLang="fr-FR" dirty="0" err="1">
                <a:solidFill>
                  <a:srgbClr val="262626"/>
                </a:solidFill>
              </a:rPr>
              <a:t>ses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bonnes</a:t>
            </a:r>
            <a:r>
              <a:rPr lang="en-US" altLang="fr-FR" dirty="0">
                <a:solidFill>
                  <a:srgbClr val="262626"/>
                </a:solidFill>
              </a:rPr>
              <a:t> pratiques et </a:t>
            </a:r>
            <a:r>
              <a:rPr lang="en-US" altLang="fr-FR" dirty="0" err="1">
                <a:solidFill>
                  <a:srgbClr val="262626"/>
                </a:solidFill>
              </a:rPr>
              <a:t>à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situer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lui-même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l’objet</a:t>
            </a:r>
            <a:r>
              <a:rPr lang="en-US" altLang="fr-FR" dirty="0">
                <a:solidFill>
                  <a:srgbClr val="262626"/>
                </a:solidFill>
              </a:rPr>
              <a:t> de son </a:t>
            </a:r>
            <a:r>
              <a:rPr lang="en-US" altLang="fr-FR" dirty="0" err="1">
                <a:solidFill>
                  <a:srgbClr val="262626"/>
                </a:solidFill>
              </a:rPr>
              <a:t>changement</a:t>
            </a:r>
            <a:r>
              <a:rPr lang="en-US" altLang="fr-FR" dirty="0">
                <a:solidFill>
                  <a:srgbClr val="262626"/>
                </a:solidFill>
              </a:rPr>
              <a:t>. </a:t>
            </a:r>
            <a:r>
              <a:rPr lang="en-US" altLang="fr-FR" dirty="0">
                <a:solidFill>
                  <a:srgbClr val="FF0000"/>
                </a:solidFill>
              </a:rPr>
              <a:t>Après </a:t>
            </a:r>
            <a:r>
              <a:rPr lang="en-US" altLang="fr-FR" dirty="0" err="1">
                <a:solidFill>
                  <a:srgbClr val="FF0000"/>
                </a:solidFill>
              </a:rPr>
              <a:t>l'observation</a:t>
            </a:r>
            <a:r>
              <a:rPr lang="en-US" altLang="fr-FR" dirty="0">
                <a:solidFill>
                  <a:srgbClr val="FF0000"/>
                </a:solidFill>
              </a:rPr>
              <a:t>, </a:t>
            </a:r>
            <a:r>
              <a:rPr lang="en-US" altLang="fr-FR" dirty="0" err="1">
                <a:solidFill>
                  <a:srgbClr val="FF0000"/>
                </a:solidFill>
              </a:rPr>
              <a:t>indiquez</a:t>
            </a:r>
            <a:r>
              <a:rPr lang="en-US" altLang="fr-FR" dirty="0">
                <a:solidFill>
                  <a:srgbClr val="FF0000"/>
                </a:solidFill>
              </a:rPr>
              <a:t> </a:t>
            </a:r>
            <a:r>
              <a:rPr lang="en-US" altLang="fr-FR" dirty="0" err="1">
                <a:solidFill>
                  <a:srgbClr val="FF0000"/>
                </a:solidFill>
              </a:rPr>
              <a:t>une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 err="1">
                <a:solidFill>
                  <a:srgbClr val="FF0000"/>
                </a:solidFill>
              </a:rPr>
              <a:t>dizaine</a:t>
            </a:r>
            <a:r>
              <a:rPr lang="en-US" altLang="fr-FR" dirty="0">
                <a:solidFill>
                  <a:srgbClr val="FF0000"/>
                </a:solidFill>
              </a:rPr>
              <a:t> de bons </a:t>
            </a:r>
            <a:r>
              <a:rPr lang="en-US" altLang="fr-FR" dirty="0" err="1">
                <a:solidFill>
                  <a:srgbClr val="FF0000"/>
                </a:solidFill>
              </a:rPr>
              <a:t>gestes</a:t>
            </a:r>
            <a:r>
              <a:rPr lang="en-US" altLang="fr-FR" dirty="0">
                <a:solidFill>
                  <a:srgbClr val="FF0000"/>
                </a:solidFill>
              </a:rPr>
              <a:t> </a:t>
            </a:r>
            <a:r>
              <a:rPr lang="en-US" altLang="fr-FR" dirty="0">
                <a:solidFill>
                  <a:srgbClr val="262626"/>
                </a:solidFill>
              </a:rPr>
              <a:t>que </a:t>
            </a:r>
            <a:r>
              <a:rPr lang="en-US" altLang="fr-FR" dirty="0" err="1">
                <a:solidFill>
                  <a:srgbClr val="262626"/>
                </a:solidFill>
              </a:rPr>
              <a:t>vous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avez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observés</a:t>
            </a:r>
            <a:r>
              <a:rPr lang="en-US" altLang="fr-FR" dirty="0">
                <a:solidFill>
                  <a:srgbClr val="262626"/>
                </a:solidFill>
              </a:rPr>
              <a:t> et laissez </a:t>
            </a:r>
            <a:r>
              <a:rPr lang="en-US" altLang="fr-FR" dirty="0" err="1">
                <a:solidFill>
                  <a:srgbClr val="262626"/>
                </a:solidFill>
              </a:rPr>
              <a:t>l'enseignant.e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nommer</a:t>
            </a:r>
            <a:r>
              <a:rPr lang="en-US" altLang="fr-FR" dirty="0">
                <a:solidFill>
                  <a:srgbClr val="262626"/>
                </a:solidFill>
              </a:rPr>
              <a:t> les </a:t>
            </a:r>
            <a:r>
              <a:rPr lang="en-US" altLang="fr-FR" dirty="0" err="1">
                <a:solidFill>
                  <a:srgbClr val="262626"/>
                </a:solidFill>
              </a:rPr>
              <a:t>éléments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à</a:t>
            </a:r>
            <a:r>
              <a:rPr lang="en-US" altLang="fr-FR" dirty="0">
                <a:solidFill>
                  <a:srgbClr val="262626"/>
                </a:solidFill>
              </a:rPr>
              <a:t> </a:t>
            </a:r>
            <a:r>
              <a:rPr lang="en-US" altLang="fr-FR" dirty="0" err="1">
                <a:solidFill>
                  <a:srgbClr val="262626"/>
                </a:solidFill>
              </a:rPr>
              <a:t>améliorer</a:t>
            </a:r>
            <a:r>
              <a:rPr lang="en-US" altLang="fr-FR" dirty="0">
                <a:solidFill>
                  <a:srgbClr val="262626"/>
                </a:solidFill>
              </a:rPr>
              <a:t>.</a:t>
            </a:r>
          </a:p>
          <a:p>
            <a:pPr indent="-228600" algn="l" eaLnBrk="1" hangingPunct="1">
              <a:buFont typeface="Arial" panose="020B0604020202020204" pitchFamily="34" charset="0"/>
              <a:buChar char="•"/>
            </a:pPr>
            <a:endParaRPr lang="en-US" altLang="fr-FR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0">
            <a:extLst>
              <a:ext uri="{FF2B5EF4-FFF2-40B4-BE49-F238E27FC236}">
                <a16:creationId xmlns:a16="http://schemas.microsoft.com/office/drawing/2014/main" id="{5537EBBB-B962-DE06-ADC3-2119AF02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3265" name="Picture 11">
              <a:extLst>
                <a:ext uri="{FF2B5EF4-FFF2-40B4-BE49-F238E27FC236}">
                  <a16:creationId xmlns:a16="http://schemas.microsoft.com/office/drawing/2014/main" id="{BD040F60-CA4B-B34F-1593-305385BE1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B9DED5-5E48-C07E-1B25-FB207780A4CA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53269" name="Picture 13">
              <a:extLst>
                <a:ext uri="{FF2B5EF4-FFF2-40B4-BE49-F238E27FC236}">
                  <a16:creationId xmlns:a16="http://schemas.microsoft.com/office/drawing/2014/main" id="{E2DB075C-9156-8EC5-01AE-76812835F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0" name="Picture 14">
              <a:extLst>
                <a:ext uri="{FF2B5EF4-FFF2-40B4-BE49-F238E27FC236}">
                  <a16:creationId xmlns:a16="http://schemas.microsoft.com/office/drawing/2014/main" id="{C55451A6-565B-5564-BC46-CC67537F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Straight Connector 16" descr="&quot;&quot;">
            <a:extLst>
              <a:ext uri="{FF2B5EF4-FFF2-40B4-BE49-F238E27FC236}">
                <a16:creationId xmlns:a16="http://schemas.microsoft.com/office/drawing/2014/main" id="{6A3349A5-B463-4997-C797-3DCA6C2A4A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EACA562-BC51-C242-A3A1-E21C0E3161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67322C-8760-F163-658C-54C246AF9A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42A52B-8362-9E44-6BD2-D1A9F36F54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261" name="Title 1">
            <a:extLst>
              <a:ext uri="{FF2B5EF4-FFF2-40B4-BE49-F238E27FC236}">
                <a16:creationId xmlns:a16="http://schemas.microsoft.com/office/drawing/2014/main" id="{3C8AE22A-2406-EC82-20DE-FF2FB93F1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/>
            <a:r>
              <a:rPr lang="en-US" altLang="fr-FR">
                <a:ln>
                  <a:noFill/>
                </a:ln>
              </a:rPr>
              <a:t>Facteur P</a:t>
            </a:r>
          </a:p>
        </p:txBody>
      </p:sp>
      <p:cxnSp>
        <p:nvCxnSpPr>
          <p:cNvPr id="25" name="Straight Connector 24" descr="&quot;&quot;">
            <a:extLst>
              <a:ext uri="{FF2B5EF4-FFF2-40B4-BE49-F238E27FC236}">
                <a16:creationId xmlns:a16="http://schemas.microsoft.com/office/drawing/2014/main" id="{5DFAFF0D-3093-8E1B-5023-D2112FB2F21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82725" y="2400300"/>
            <a:ext cx="9274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3" name="Content Placeholder 2">
            <a:extLst>
              <a:ext uri="{FF2B5EF4-FFF2-40B4-BE49-F238E27FC236}">
                <a16:creationId xmlns:a16="http://schemas.microsoft.com/office/drawing/2014/main" id="{789FE73F-7035-AB71-3480-52D64B459A8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295400" y="2557463"/>
            <a:ext cx="9601200" cy="3317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1900" dirty="0"/>
              <a:t>Se </a:t>
            </a:r>
            <a:r>
              <a:rPr lang="en-US" altLang="fr-FR" sz="1900" dirty="0" err="1"/>
              <a:t>mettre</a:t>
            </a:r>
            <a:r>
              <a:rPr lang="en-US" altLang="fr-FR" sz="1900" dirty="0"/>
              <a:t> </a:t>
            </a:r>
            <a:r>
              <a:rPr lang="en-US" altLang="fr-FR" sz="1900" dirty="0" err="1"/>
              <a:t>à</a:t>
            </a:r>
            <a:r>
              <a:rPr lang="en-US" altLang="fr-FR" sz="1900" dirty="0"/>
              <a:t> </a:t>
            </a:r>
            <a:r>
              <a:rPr lang="en-US" altLang="fr-FR" sz="1900" dirty="0" err="1"/>
              <a:t>l'école</a:t>
            </a:r>
            <a:r>
              <a:rPr lang="en-US" altLang="fr-FR" sz="1900" dirty="0"/>
              <a:t> du particulier.  </a:t>
            </a:r>
            <a:r>
              <a:rPr lang="en-US" altLang="fr-FR" sz="1900" dirty="0" err="1">
                <a:solidFill>
                  <a:srgbClr val="FF0000"/>
                </a:solidFill>
              </a:rPr>
              <a:t>Être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à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l’écoute</a:t>
            </a:r>
            <a:r>
              <a:rPr lang="en-US" altLang="fr-FR" sz="1900" dirty="0">
                <a:solidFill>
                  <a:srgbClr val="FF0000"/>
                </a:solidFill>
              </a:rPr>
              <a:t> des </a:t>
            </a:r>
            <a:r>
              <a:rPr lang="en-US" altLang="fr-FR" sz="1900" dirty="0" err="1">
                <a:solidFill>
                  <a:srgbClr val="FF0000"/>
                </a:solidFill>
              </a:rPr>
              <a:t>particularités</a:t>
            </a:r>
            <a:r>
              <a:rPr lang="en-US" altLang="fr-FR" sz="1900" dirty="0">
                <a:solidFill>
                  <a:srgbClr val="FF0000"/>
                </a:solidFill>
              </a:rPr>
              <a:t> de la situation </a:t>
            </a:r>
            <a:r>
              <a:rPr lang="en-US" altLang="fr-FR" sz="1900" dirty="0"/>
              <a:t>et de </a:t>
            </a:r>
            <a:r>
              <a:rPr lang="en-US" altLang="fr-FR" sz="1900" dirty="0" err="1"/>
              <a:t>chacun</a:t>
            </a:r>
            <a:r>
              <a:rPr lang="en-US" altLang="fr-FR" sz="1900" dirty="0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r-FR" sz="1900" dirty="0" err="1"/>
              <a:t>Sortir</a:t>
            </a:r>
            <a:r>
              <a:rPr lang="en-US" altLang="fr-FR" sz="1900" dirty="0"/>
              <a:t> de </a:t>
            </a:r>
            <a:r>
              <a:rPr lang="en-US" altLang="fr-FR" sz="1900" dirty="0" err="1"/>
              <a:t>ses</a:t>
            </a:r>
            <a:r>
              <a:rPr lang="en-US" altLang="fr-FR" sz="1900" dirty="0"/>
              <a:t> </a:t>
            </a:r>
            <a:r>
              <a:rPr lang="en-US" altLang="fr-FR" sz="1900" dirty="0" err="1"/>
              <a:t>Généralités</a:t>
            </a:r>
            <a:r>
              <a:rPr lang="en-US" altLang="fr-FR" sz="1900" dirty="0"/>
              <a:t> (</a:t>
            </a:r>
            <a:r>
              <a:rPr lang="en-US" altLang="fr-FR" sz="1900" i="1" dirty="0" err="1"/>
              <a:t>facteur</a:t>
            </a:r>
            <a:r>
              <a:rPr lang="en-US" altLang="fr-FR" sz="1900" i="1" dirty="0"/>
              <a:t> G</a:t>
            </a:r>
            <a:r>
              <a:rPr lang="en-US" altLang="fr-FR" sz="1900" dirty="0"/>
              <a:t>)… </a:t>
            </a:r>
            <a:r>
              <a:rPr lang="en-US" altLang="fr-FR" sz="1900" dirty="0" err="1"/>
              <a:t>en</a:t>
            </a:r>
            <a:r>
              <a:rPr lang="en-US" altLang="fr-FR" sz="1900" dirty="0"/>
              <a:t> </a:t>
            </a:r>
            <a:r>
              <a:rPr lang="en-US" altLang="fr-FR" sz="1900" dirty="0" err="1"/>
              <a:t>général</a:t>
            </a:r>
            <a:r>
              <a:rPr lang="en-US" altLang="fr-FR" sz="1900" dirty="0"/>
              <a:t>, dans </a:t>
            </a:r>
            <a:r>
              <a:rPr lang="en-US" altLang="fr-FR" sz="1900" dirty="0" err="1"/>
              <a:t>une</a:t>
            </a:r>
            <a:r>
              <a:rPr lang="en-US" altLang="fr-FR" sz="1900" dirty="0"/>
              <a:t> situation semblable, </a:t>
            </a:r>
            <a:r>
              <a:rPr lang="en-US" altLang="fr-FR" sz="1900" dirty="0" err="1"/>
              <a:t>l'enseignant</a:t>
            </a:r>
            <a:r>
              <a:rPr lang="en-US" altLang="fr-FR" sz="1900" dirty="0"/>
              <a:t> agit de </a:t>
            </a:r>
            <a:r>
              <a:rPr lang="en-US" altLang="fr-FR" sz="1900" dirty="0" err="1"/>
              <a:t>telle</a:t>
            </a:r>
            <a:r>
              <a:rPr lang="en-US" altLang="fr-FR" sz="1900" dirty="0"/>
              <a:t> manière... </a:t>
            </a:r>
            <a:r>
              <a:rPr lang="en-US" altLang="fr-FR" sz="1900" dirty="0" err="1"/>
              <a:t>Ou</a:t>
            </a:r>
            <a:r>
              <a:rPr lang="en-US" altLang="fr-FR" sz="1900" dirty="0"/>
              <a:t> </a:t>
            </a:r>
            <a:r>
              <a:rPr lang="en-US" altLang="fr-FR" sz="1900" dirty="0" err="1"/>
              <a:t>Selon</a:t>
            </a:r>
            <a:r>
              <a:rPr lang="en-US" altLang="fr-FR" sz="1900" dirty="0"/>
              <a:t> la </a:t>
            </a:r>
            <a:r>
              <a:rPr lang="en-US" altLang="fr-FR" sz="1900" dirty="0" err="1"/>
              <a:t>théorie</a:t>
            </a:r>
            <a:r>
              <a:rPr lang="en-US" altLang="fr-FR" sz="1900" dirty="0"/>
              <a:t>, </a:t>
            </a:r>
            <a:r>
              <a:rPr lang="en-US" altLang="fr-FR" sz="1900" dirty="0" err="1"/>
              <a:t>selon</a:t>
            </a:r>
            <a:r>
              <a:rPr lang="en-US" altLang="fr-FR" sz="1900" dirty="0"/>
              <a:t> </a:t>
            </a:r>
            <a:r>
              <a:rPr lang="en-US" altLang="fr-FR" sz="1900" dirty="0" err="1"/>
              <a:t>mes</a:t>
            </a:r>
            <a:r>
              <a:rPr lang="en-US" altLang="fr-FR" sz="1900" dirty="0"/>
              <a:t> </a:t>
            </a:r>
            <a:r>
              <a:rPr lang="en-US" altLang="fr-FR" sz="1900" dirty="0" err="1"/>
              <a:t>connaissances</a:t>
            </a:r>
            <a:r>
              <a:rPr lang="en-US" altLang="fr-FR" sz="1900" dirty="0"/>
              <a:t>, </a:t>
            </a:r>
            <a:r>
              <a:rPr lang="en-US" altLang="fr-FR" sz="1900" dirty="0" err="1"/>
              <a:t>mes</a:t>
            </a:r>
            <a:r>
              <a:rPr lang="en-US" altLang="fr-FR" sz="1900" dirty="0"/>
              <a:t> </a:t>
            </a:r>
            <a:r>
              <a:rPr lang="en-US" altLang="fr-FR" sz="1900" dirty="0" err="1"/>
              <a:t>expériences</a:t>
            </a:r>
            <a:r>
              <a:rPr lang="en-US" altLang="fr-FR" sz="1900" dirty="0"/>
              <a:t>, </a:t>
            </a:r>
            <a:r>
              <a:rPr lang="en-US" altLang="fr-FR" sz="1900" dirty="0" err="1"/>
              <a:t>cela</a:t>
            </a:r>
            <a:r>
              <a:rPr lang="en-US" altLang="fr-FR" sz="1900" dirty="0"/>
              <a:t> </a:t>
            </a:r>
            <a:r>
              <a:rPr lang="en-US" altLang="fr-FR" sz="1900" dirty="0" err="1"/>
              <a:t>devrait</a:t>
            </a:r>
            <a:r>
              <a:rPr lang="en-US" altLang="fr-FR" sz="1900" dirty="0"/>
              <a:t> 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r-FR" sz="1900" dirty="0" err="1"/>
              <a:t>L'exigence</a:t>
            </a:r>
            <a:r>
              <a:rPr lang="en-US" altLang="fr-FR" sz="1900" dirty="0"/>
              <a:t> </a:t>
            </a:r>
            <a:r>
              <a:rPr lang="en-US" altLang="fr-FR" sz="1900" dirty="0" err="1"/>
              <a:t>d'une</a:t>
            </a:r>
            <a:r>
              <a:rPr lang="en-US" altLang="fr-FR" sz="1900" dirty="0"/>
              <a:t> structure </a:t>
            </a:r>
            <a:r>
              <a:rPr lang="en-US" altLang="fr-FR" sz="1900" dirty="0" err="1"/>
              <a:t>relationnelle</a:t>
            </a:r>
            <a:r>
              <a:rPr lang="en-US" altLang="fr-FR" sz="1900" dirty="0"/>
              <a:t> de </a:t>
            </a:r>
            <a:r>
              <a:rPr lang="en-US" altLang="fr-FR" sz="1900" dirty="0" err="1"/>
              <a:t>coopération</a:t>
            </a:r>
            <a:r>
              <a:rPr lang="en-US" altLang="fr-FR" sz="1900" dirty="0"/>
              <a:t>: il </a:t>
            </a:r>
            <a:r>
              <a:rPr lang="en-US" altLang="fr-FR" sz="1900" dirty="0" err="1"/>
              <a:t>peut</a:t>
            </a:r>
            <a:r>
              <a:rPr lang="en-US" altLang="fr-FR" sz="1900" dirty="0"/>
              <a:t> </a:t>
            </a:r>
            <a:r>
              <a:rPr lang="en-US" altLang="fr-FR" sz="1900" dirty="0" err="1"/>
              <a:t>être</a:t>
            </a:r>
            <a:r>
              <a:rPr lang="en-US" altLang="fr-FR" sz="1900" dirty="0"/>
              <a:t> difficile de passer d'un but personnel </a:t>
            </a:r>
            <a:r>
              <a:rPr lang="en-US" altLang="fr-FR" sz="1900" dirty="0" err="1"/>
              <a:t>à</a:t>
            </a:r>
            <a:r>
              <a:rPr lang="en-US" altLang="fr-FR" sz="1900" dirty="0"/>
              <a:t> un but </a:t>
            </a:r>
            <a:r>
              <a:rPr lang="en-US" altLang="fr-FR" sz="1900" dirty="0" err="1"/>
              <a:t>commun</a:t>
            </a:r>
            <a:r>
              <a:rPr lang="en-US" altLang="fr-FR" sz="1900" dirty="0"/>
              <a:t>... il </a:t>
            </a:r>
            <a:r>
              <a:rPr lang="en-US" altLang="fr-FR" sz="1900" dirty="0" err="1"/>
              <a:t>peut</a:t>
            </a:r>
            <a:r>
              <a:rPr lang="en-US" altLang="fr-FR" sz="1900" dirty="0"/>
              <a:t> y </a:t>
            </a:r>
            <a:r>
              <a:rPr lang="en-US" altLang="fr-FR" sz="1900" dirty="0" err="1"/>
              <a:t>avoir</a:t>
            </a:r>
            <a:r>
              <a:rPr lang="en-US" altLang="fr-FR" sz="1900" dirty="0"/>
              <a:t> </a:t>
            </a:r>
            <a:r>
              <a:rPr lang="en-US" altLang="fr-FR" sz="1900" dirty="0" err="1"/>
              <a:t>une</a:t>
            </a:r>
            <a:r>
              <a:rPr lang="en-US" altLang="fr-FR" sz="1900" dirty="0"/>
              <a:t> escalade </a:t>
            </a:r>
            <a:r>
              <a:rPr lang="en-US" altLang="fr-FR" sz="1900" dirty="0" err="1"/>
              <a:t>d'inefficacité</a:t>
            </a:r>
            <a:r>
              <a:rPr lang="en-US" altLang="fr-FR" sz="1900" dirty="0"/>
              <a:t> </a:t>
            </a:r>
            <a:r>
              <a:rPr lang="en-US" altLang="fr-FR" sz="1900" dirty="0" err="1"/>
              <a:t>relationnelle</a:t>
            </a:r>
            <a:r>
              <a:rPr lang="en-US" altLang="fr-FR" sz="1900" dirty="0"/>
              <a:t>. Le </a:t>
            </a:r>
            <a:r>
              <a:rPr lang="en-US" altLang="fr-FR" sz="1900" dirty="0" err="1"/>
              <a:t>dénominateur</a:t>
            </a:r>
            <a:r>
              <a:rPr lang="en-US" altLang="fr-FR" sz="1900" dirty="0"/>
              <a:t> </a:t>
            </a:r>
            <a:r>
              <a:rPr lang="en-US" altLang="fr-FR" sz="1900" dirty="0" err="1"/>
              <a:t>commun</a:t>
            </a:r>
            <a:r>
              <a:rPr lang="en-US" altLang="fr-FR" sz="1900" dirty="0"/>
              <a:t> </a:t>
            </a:r>
            <a:r>
              <a:rPr lang="en-US" altLang="fr-FR" sz="1900" dirty="0" err="1"/>
              <a:t>est</a:t>
            </a:r>
            <a:r>
              <a:rPr lang="en-US" altLang="fr-FR" sz="1900" dirty="0"/>
              <a:t> </a:t>
            </a:r>
            <a:r>
              <a:rPr lang="en-US" altLang="fr-FR" sz="1900" dirty="0" err="1"/>
              <a:t>l'absence</a:t>
            </a:r>
            <a:r>
              <a:rPr lang="en-US" altLang="fr-FR" sz="1900" dirty="0"/>
              <a:t> d'un but </a:t>
            </a:r>
            <a:r>
              <a:rPr lang="en-US" altLang="fr-FR" sz="1900" dirty="0" err="1"/>
              <a:t>commun</a:t>
            </a:r>
            <a:r>
              <a:rPr lang="en-US" altLang="fr-FR" sz="1900" dirty="0"/>
              <a:t>. </a:t>
            </a:r>
            <a:r>
              <a:rPr lang="en-US" altLang="fr-FR" sz="1900" dirty="0" err="1"/>
              <a:t>Chacun</a:t>
            </a:r>
            <a:r>
              <a:rPr lang="en-US" altLang="fr-FR" sz="1900" dirty="0"/>
              <a:t> </a:t>
            </a:r>
            <a:r>
              <a:rPr lang="en-US" altLang="fr-FR" sz="1900" dirty="0" err="1"/>
              <a:t>essaie</a:t>
            </a:r>
            <a:r>
              <a:rPr lang="en-US" altLang="fr-FR" sz="1900" dirty="0"/>
              <a:t> </a:t>
            </a:r>
            <a:r>
              <a:rPr lang="en-US" altLang="fr-FR" sz="1900" dirty="0" err="1"/>
              <a:t>d'influencer</a:t>
            </a:r>
            <a:r>
              <a:rPr lang="en-US" altLang="fr-FR" sz="1900" dirty="0"/>
              <a:t> </a:t>
            </a:r>
            <a:r>
              <a:rPr lang="en-US" altLang="fr-FR" sz="1900" dirty="0" err="1"/>
              <a:t>l'autre</a:t>
            </a:r>
            <a:r>
              <a:rPr lang="en-US" altLang="fr-FR" sz="1900" dirty="0"/>
              <a:t> pour arriver </a:t>
            </a:r>
            <a:r>
              <a:rPr lang="en-US" altLang="fr-FR" sz="1900" dirty="0" err="1"/>
              <a:t>à</a:t>
            </a:r>
            <a:r>
              <a:rPr lang="en-US" altLang="fr-FR" sz="1900" dirty="0"/>
              <a:t> son but personnel.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r-FR" sz="1900" dirty="0" err="1"/>
              <a:t>L'exigence</a:t>
            </a:r>
            <a:r>
              <a:rPr lang="en-US" altLang="fr-FR" sz="1900" dirty="0"/>
              <a:t> </a:t>
            </a:r>
            <a:r>
              <a:rPr lang="en-US" altLang="fr-FR" sz="1900" dirty="0" err="1"/>
              <a:t>aussi</a:t>
            </a:r>
            <a:r>
              <a:rPr lang="en-US" altLang="fr-FR" sz="1900" dirty="0"/>
              <a:t> d'être </a:t>
            </a:r>
            <a:r>
              <a:rPr lang="en-US" altLang="fr-FR" sz="1900" dirty="0" err="1"/>
              <a:t>toujours</a:t>
            </a:r>
            <a:r>
              <a:rPr lang="en-US" altLang="fr-FR" sz="1900" dirty="0"/>
              <a:t> </a:t>
            </a:r>
            <a:r>
              <a:rPr lang="en-US" altLang="fr-FR" sz="1900" dirty="0" err="1"/>
              <a:t>attentif</a:t>
            </a:r>
            <a:r>
              <a:rPr lang="en-US" altLang="fr-FR" sz="1900" dirty="0"/>
              <a:t> au type de relation qui se met </a:t>
            </a:r>
            <a:r>
              <a:rPr lang="en-US" altLang="fr-FR" sz="1900" dirty="0" err="1"/>
              <a:t>en</a:t>
            </a:r>
            <a:r>
              <a:rPr lang="en-US" altLang="fr-FR" sz="1900" dirty="0"/>
              <a:t> place. </a:t>
            </a:r>
            <a:r>
              <a:rPr lang="en-US" altLang="fr-FR" sz="1900" dirty="0" err="1">
                <a:solidFill>
                  <a:srgbClr val="FF0000"/>
                </a:solidFill>
              </a:rPr>
              <a:t>Habituellement</a:t>
            </a:r>
            <a:r>
              <a:rPr lang="en-US" altLang="fr-FR" sz="1900" dirty="0">
                <a:solidFill>
                  <a:srgbClr val="FF0000"/>
                </a:solidFill>
              </a:rPr>
              <a:t>, la structure </a:t>
            </a:r>
            <a:r>
              <a:rPr lang="en-US" altLang="fr-FR" sz="1900" dirty="0" err="1">
                <a:solidFill>
                  <a:srgbClr val="FF0000"/>
                </a:solidFill>
              </a:rPr>
              <a:t>relationnelle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est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en</a:t>
            </a:r>
            <a:r>
              <a:rPr lang="en-US" altLang="fr-FR" sz="1900" dirty="0">
                <a:solidFill>
                  <a:srgbClr val="FF0000"/>
                </a:solidFill>
              </a:rPr>
              <a:t> pression </a:t>
            </a:r>
            <a:r>
              <a:rPr lang="en-US" altLang="fr-FR" sz="1900" dirty="0" err="1">
                <a:solidFill>
                  <a:srgbClr val="FF0000"/>
                </a:solidFill>
              </a:rPr>
              <a:t>ou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en</a:t>
            </a:r>
            <a:r>
              <a:rPr lang="en-US" altLang="fr-FR" sz="1900" dirty="0">
                <a:solidFill>
                  <a:srgbClr val="FF0000"/>
                </a:solidFill>
              </a:rPr>
              <a:t> service, </a:t>
            </a:r>
            <a:r>
              <a:rPr lang="en-US" altLang="fr-FR" sz="1900" dirty="0" err="1">
                <a:solidFill>
                  <a:srgbClr val="FF0000"/>
                </a:solidFill>
              </a:rPr>
              <a:t>rarement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d'emblée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en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coopération</a:t>
            </a:r>
            <a:r>
              <a:rPr lang="en-US" altLang="fr-FR" sz="1900" dirty="0">
                <a:solidFill>
                  <a:srgbClr val="FF0000"/>
                </a:solidFill>
              </a:rPr>
              <a:t>. Le cp doit faire un effort pour transformer la structure </a:t>
            </a:r>
            <a:r>
              <a:rPr lang="en-US" altLang="fr-FR" sz="1900" dirty="0" err="1">
                <a:solidFill>
                  <a:srgbClr val="FF0000"/>
                </a:solidFill>
              </a:rPr>
              <a:t>relationnelle</a:t>
            </a:r>
            <a:r>
              <a:rPr lang="en-US" altLang="fr-FR" sz="1900" dirty="0">
                <a:solidFill>
                  <a:srgbClr val="FF0000"/>
                </a:solidFill>
              </a:rPr>
              <a:t> </a:t>
            </a:r>
            <a:r>
              <a:rPr lang="en-US" altLang="fr-FR" sz="1900" dirty="0" err="1">
                <a:solidFill>
                  <a:srgbClr val="FF0000"/>
                </a:solidFill>
              </a:rPr>
              <a:t>en</a:t>
            </a:r>
            <a:r>
              <a:rPr lang="en-US" altLang="fr-FR" sz="1900" dirty="0">
                <a:solidFill>
                  <a:srgbClr val="FF0000"/>
                </a:solidFill>
              </a:rPr>
              <a:t> mode de </a:t>
            </a:r>
            <a:r>
              <a:rPr lang="en-US" altLang="fr-FR" sz="1900" dirty="0" err="1">
                <a:solidFill>
                  <a:srgbClr val="FF0000"/>
                </a:solidFill>
              </a:rPr>
              <a:t>coopération</a:t>
            </a:r>
            <a:r>
              <a:rPr lang="en-US" altLang="fr-FR" sz="19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3264" name="Slide Number Placeholder 5">
            <a:extLst>
              <a:ext uri="{FF2B5EF4-FFF2-40B4-BE49-F238E27FC236}">
                <a16:creationId xmlns:a16="http://schemas.microsoft.com/office/drawing/2014/main" id="{BA12A3CA-AEA3-EADA-65C0-B990F4279DE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3675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CAD8F08E-75BF-6348-B2B9-B34915D15DA3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8">
            <a:extLst>
              <a:ext uri="{FF2B5EF4-FFF2-40B4-BE49-F238E27FC236}">
                <a16:creationId xmlns:a16="http://schemas.microsoft.com/office/drawing/2014/main" id="{59533703-1552-7F63-0742-2F4DE37B0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4287" name="Picture 9">
              <a:extLst>
                <a:ext uri="{FF2B5EF4-FFF2-40B4-BE49-F238E27FC236}">
                  <a16:creationId xmlns:a16="http://schemas.microsoft.com/office/drawing/2014/main" id="{21D21B47-8831-98CD-9709-BB1341A5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ECB4B6-FB7F-1436-5006-997E5D5C59FC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54291" name="Picture 11">
              <a:extLst>
                <a:ext uri="{FF2B5EF4-FFF2-40B4-BE49-F238E27FC236}">
                  <a16:creationId xmlns:a16="http://schemas.microsoft.com/office/drawing/2014/main" id="{14F6A121-94C6-269A-7C18-6CD9E86F3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12">
              <a:extLst>
                <a:ext uri="{FF2B5EF4-FFF2-40B4-BE49-F238E27FC236}">
                  <a16:creationId xmlns:a16="http://schemas.microsoft.com/office/drawing/2014/main" id="{696F8C20-22FE-78CE-7F53-E8C8C3DE9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 descr="&quot;&quot;">
            <a:extLst>
              <a:ext uri="{FF2B5EF4-FFF2-40B4-BE49-F238E27FC236}">
                <a16:creationId xmlns:a16="http://schemas.microsoft.com/office/drawing/2014/main" id="{51C461C1-8B50-458E-04AD-56EA2FC7859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4884B1D8-7EA2-DC7D-B2DD-DE9AEC4ADD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277" name="Group 18">
            <a:extLst>
              <a:ext uri="{FF2B5EF4-FFF2-40B4-BE49-F238E27FC236}">
                <a16:creationId xmlns:a16="http://schemas.microsoft.com/office/drawing/2014/main" id="{A9AA1D12-15A0-9BE9-5C52-214D0942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0"/>
            <a:ext cx="12230100" cy="6856413"/>
            <a:chOff x="-15736" y="0"/>
            <a:chExt cx="12229962" cy="6856214"/>
          </a:xfrm>
        </p:grpSpPr>
        <p:pic>
          <p:nvPicPr>
            <p:cNvPr id="54281" name="Picture 19">
              <a:extLst>
                <a:ext uri="{FF2B5EF4-FFF2-40B4-BE49-F238E27FC236}">
                  <a16:creationId xmlns:a16="http://schemas.microsoft.com/office/drawing/2014/main" id="{23D226D0-2355-9472-2ED9-898B2B4DA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8F385D-A835-72EC-3C1C-3E04FCEED1AC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54285" name="Picture 21">
              <a:extLst>
                <a:ext uri="{FF2B5EF4-FFF2-40B4-BE49-F238E27FC236}">
                  <a16:creationId xmlns:a16="http://schemas.microsoft.com/office/drawing/2014/main" id="{3C581506-063D-5D58-9C49-9CD21C160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6">
              <a:extLst>
                <a:ext uri="{FF2B5EF4-FFF2-40B4-BE49-F238E27FC236}">
                  <a16:creationId xmlns:a16="http://schemas.microsoft.com/office/drawing/2014/main" id="{DFDAE981-27ED-003C-EC26-65FBA06B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26FB64-3AED-E663-33D5-6EA818A8B1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1563" y="1041400"/>
            <a:ext cx="6529387" cy="234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5000" dirty="0">
                <a:ln>
                  <a:noFill/>
                </a:ln>
              </a:rPr>
              <a:t>THÈME 4- </a:t>
            </a:r>
            <a:br>
              <a:rPr lang="en-US" altLang="fr-FR" sz="5000" dirty="0">
                <a:ln>
                  <a:noFill/>
                </a:ln>
              </a:rPr>
            </a:br>
            <a:r>
              <a:rPr lang="en-US" altLang="fr-FR" sz="5000" dirty="0">
                <a:ln>
                  <a:noFill/>
                </a:ln>
              </a:rPr>
              <a:t>La relation </a:t>
            </a:r>
            <a:r>
              <a:rPr lang="en-US" altLang="fr-FR" sz="5000" dirty="0" err="1">
                <a:ln>
                  <a:noFill/>
                </a:ln>
              </a:rPr>
              <a:t>côte-à-côte</a:t>
            </a:r>
            <a:r>
              <a:rPr lang="en-US" altLang="fr-FR" sz="5000" dirty="0">
                <a:ln>
                  <a:noFill/>
                </a:ln>
              </a:rPr>
              <a:t>, </a:t>
            </a:r>
            <a:r>
              <a:rPr lang="en-US" altLang="fr-FR" sz="5000" i="1" dirty="0">
                <a:ln>
                  <a:noFill/>
                </a:ln>
              </a:rPr>
              <a:t>mise </a:t>
            </a:r>
            <a:r>
              <a:rPr lang="en-US" altLang="fr-FR" sz="5000" i="1" dirty="0" err="1">
                <a:ln>
                  <a:noFill/>
                </a:ln>
              </a:rPr>
              <a:t>en</a:t>
            </a:r>
            <a:r>
              <a:rPr lang="en-US" altLang="fr-FR" sz="5000" i="1" dirty="0">
                <a:ln>
                  <a:noFill/>
                </a:ln>
              </a:rPr>
              <a:t> place, </a:t>
            </a:r>
            <a:r>
              <a:rPr lang="en-US" altLang="fr-FR" sz="5000" i="1" dirty="0" err="1">
                <a:ln>
                  <a:noFill/>
                </a:ln>
              </a:rPr>
              <a:t>maintien</a:t>
            </a:r>
            <a:endParaRPr lang="en-US" altLang="fr-FR" sz="5000" dirty="0">
              <a:ln>
                <a:noFill/>
              </a:ln>
            </a:endParaRPr>
          </a:p>
        </p:txBody>
      </p:sp>
      <p:cxnSp>
        <p:nvCxnSpPr>
          <p:cNvPr id="25" name="Straight Connector 24" descr="&quot;&quot;">
            <a:extLst>
              <a:ext uri="{FF2B5EF4-FFF2-40B4-BE49-F238E27FC236}">
                <a16:creationId xmlns:a16="http://schemas.microsoft.com/office/drawing/2014/main" id="{DDC855F6-1036-743B-F943-8D5B8C039D5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08075" y="3541713"/>
            <a:ext cx="6492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Rencontre Professionnelle Mature Avec Un Jeune Client Au Co-working, Tenant  Des Documents, Parlant Et Riant | Photo Gratuite">
            <a:extLst>
              <a:ext uri="{FF2B5EF4-FFF2-40B4-BE49-F238E27FC236}">
                <a16:creationId xmlns:a16="http://schemas.microsoft.com/office/drawing/2014/main" id="{72892CA4-68C3-20AE-E83C-C3C12BEC40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697" r="14700" b="1"/>
          <a:stretch/>
        </p:blipFill>
        <p:spPr>
          <a:xfrm>
            <a:off x="8307388" y="1041400"/>
            <a:ext cx="2771775" cy="478948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>
            <a:extLst>
              <a:ext uri="{FF2B5EF4-FFF2-40B4-BE49-F238E27FC236}">
                <a16:creationId xmlns:a16="http://schemas.microsoft.com/office/drawing/2014/main" id="{5C388CD5-1A33-054E-619B-6893328E7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5825" y="390525"/>
            <a:ext cx="7772400" cy="882650"/>
          </a:xfrm>
        </p:spPr>
        <p:txBody>
          <a:bodyPr/>
          <a:lstStyle/>
          <a:p>
            <a:pPr eaLnBrk="1" hangingPunct="1"/>
            <a:r>
              <a:rPr lang="fr-CA" altLang="fr-FR">
                <a:ln>
                  <a:noFill/>
                </a:ln>
              </a:rPr>
              <a:t>LE RAPPORT RELATIONNEL</a:t>
            </a:r>
          </a:p>
        </p:txBody>
      </p:sp>
      <p:pic>
        <p:nvPicPr>
          <p:cNvPr id="56322" name="Content Placeholder 2">
            <a:extLst>
              <a:ext uri="{FF2B5EF4-FFF2-40B4-BE49-F238E27FC236}">
                <a16:creationId xmlns:a16="http://schemas.microsoft.com/office/drawing/2014/main" id="{0EE6E279-69F0-01F6-6D67-88170CFE9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5538" y="1271588"/>
            <a:ext cx="7202487" cy="4929187"/>
          </a:xfrm>
        </p:spPr>
      </p:pic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00E47A2F-2240-0B86-7049-3D19EC222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6785FE-4930-CA4F-BD0A-72E5142A74D1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4">
            <a:extLst>
              <a:ext uri="{FF2B5EF4-FFF2-40B4-BE49-F238E27FC236}">
                <a16:creationId xmlns:a16="http://schemas.microsoft.com/office/drawing/2014/main" id="{2C2D9F3F-2EC2-B37D-C616-FFFEB866C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58378" name="Picture 25">
              <a:extLst>
                <a:ext uri="{FF2B5EF4-FFF2-40B4-BE49-F238E27FC236}">
                  <a16:creationId xmlns:a16="http://schemas.microsoft.com/office/drawing/2014/main" id="{F81056FA-3078-BD3E-BC53-E0FE90A1D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399337-09FA-B747-6CEA-BB0114A085AF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58382" name="Picture 27">
              <a:extLst>
                <a:ext uri="{FF2B5EF4-FFF2-40B4-BE49-F238E27FC236}">
                  <a16:creationId xmlns:a16="http://schemas.microsoft.com/office/drawing/2014/main" id="{BD21A582-80C8-A7AD-4488-16B4062D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3" name="Picture 28">
              <a:extLst>
                <a:ext uri="{FF2B5EF4-FFF2-40B4-BE49-F238E27FC236}">
                  <a16:creationId xmlns:a16="http://schemas.microsoft.com/office/drawing/2014/main" id="{BA49A161-C1CE-3C8F-D035-C80A6921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1" name="Straight Connector 30" descr="&quot;&quot;">
            <a:extLst>
              <a:ext uri="{FF2B5EF4-FFF2-40B4-BE49-F238E27FC236}">
                <a16:creationId xmlns:a16="http://schemas.microsoft.com/office/drawing/2014/main" id="{88D8CA4F-76E9-6FCE-9BCE-49D877059F7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2" name="Title 2">
            <a:extLst>
              <a:ext uri="{FF2B5EF4-FFF2-40B4-BE49-F238E27FC236}">
                <a16:creationId xmlns:a16="http://schemas.microsoft.com/office/drawing/2014/main" id="{B269A9F8-0E14-1082-B70E-4C0977726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/>
            <a:r>
              <a:rPr lang="en-US" altLang="fr-FR">
                <a:ln>
                  <a:noFill/>
                </a:ln>
              </a:rPr>
              <a:t>La relation côte-à-côte</a:t>
            </a:r>
          </a:p>
        </p:txBody>
      </p:sp>
      <p:sp>
        <p:nvSpPr>
          <p:cNvPr id="58373" name="Text Placeholder 18">
            <a:extLst>
              <a:ext uri="{FF2B5EF4-FFF2-40B4-BE49-F238E27FC236}">
                <a16:creationId xmlns:a16="http://schemas.microsoft.com/office/drawing/2014/main" id="{26D7DFEB-27DB-85EA-76B3-A27EF4BEC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2614613"/>
            <a:ext cx="4702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2400" b="1"/>
              <a:t>Avant la rencontre, devoirs</a:t>
            </a:r>
            <a:endParaRPr lang="en-GB" altLang="fr-FR" sz="4400" b="1"/>
          </a:p>
        </p:txBody>
      </p:sp>
      <p:sp>
        <p:nvSpPr>
          <p:cNvPr id="58374" name="Text Placeholder 10">
            <a:extLst>
              <a:ext uri="{FF2B5EF4-FFF2-40B4-BE49-F238E27FC236}">
                <a16:creationId xmlns:a16="http://schemas.microsoft.com/office/drawing/2014/main" id="{A24F186B-F49C-76CF-AD9E-8C9D0237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3175000"/>
            <a:ext cx="461486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/>
              <a:t>Devoirs à faire avant la rencontre: </a:t>
            </a:r>
            <a:endParaRPr lang="en-US" altLang="fr-FR"/>
          </a:p>
          <a:p>
            <a:pPr eaLnBrk="1" hangingPunct="1">
              <a:spcAft>
                <a:spcPts val="600"/>
              </a:spcAft>
            </a:pPr>
            <a:r>
              <a:rPr lang="en-GB" altLang="fr-FR"/>
              <a:t>Si possible, connaître l'autre, ses besoins, sa fonction, son milieu, avoir une maîtrise élémentaire de son domaine d'action professionnelle.</a:t>
            </a:r>
          </a:p>
          <a:p>
            <a:pPr eaLnBrk="1" hangingPunct="1">
              <a:spcAft>
                <a:spcPts val="600"/>
              </a:spcAft>
            </a:pPr>
            <a:endParaRPr lang="en-GB" altLang="fr-FR" sz="3600"/>
          </a:p>
        </p:txBody>
      </p:sp>
      <p:sp>
        <p:nvSpPr>
          <p:cNvPr id="58375" name="Text Placeholder 19">
            <a:extLst>
              <a:ext uri="{FF2B5EF4-FFF2-40B4-BE49-F238E27FC236}">
                <a16:creationId xmlns:a16="http://schemas.microsoft.com/office/drawing/2014/main" id="{EC76FFDF-4FC2-3760-65EE-5D1ADE04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614613"/>
            <a:ext cx="48879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2400" b="1"/>
              <a:t>Actions pendant la rencontre</a:t>
            </a:r>
            <a:endParaRPr lang="en-GB" altLang="fr-FR" sz="4400" b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A39D67-A910-53AD-AA9E-1E2170B549C6}"/>
              </a:ext>
            </a:extLst>
          </p:cNvPr>
          <p:cNvSpPr>
            <a:spLocks/>
          </p:cNvSpPr>
          <p:nvPr/>
        </p:nvSpPr>
        <p:spPr>
          <a:xfrm>
            <a:off x="5710238" y="3175000"/>
            <a:ext cx="5478462" cy="2111375"/>
          </a:xfrm>
          <a:prstGeom prst="rect">
            <a:avLst/>
          </a:prstGeom>
        </p:spPr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n-lt"/>
                <a:ea typeface="+mn-lt"/>
                <a:cs typeface="+mn-lt"/>
              </a:rPr>
              <a:t>Bien clarifier et </a:t>
            </a:r>
            <a:r>
              <a:rPr lang="en-GB" dirty="0" err="1">
                <a:latin typeface="+mn-lt"/>
                <a:ea typeface="+mn-lt"/>
                <a:cs typeface="+mn-lt"/>
              </a:rPr>
              <a:t>définir</a:t>
            </a:r>
            <a:r>
              <a:rPr lang="en-GB" dirty="0">
                <a:latin typeface="+mn-lt"/>
                <a:ea typeface="+mn-lt"/>
                <a:cs typeface="+mn-lt"/>
              </a:rPr>
              <a:t> ensemble la situation </a:t>
            </a:r>
            <a:r>
              <a:rPr lang="en-GB" dirty="0" err="1">
                <a:latin typeface="+mn-lt"/>
                <a:ea typeface="+mn-lt"/>
                <a:cs typeface="+mn-lt"/>
              </a:rPr>
              <a:t>d'accompagnement</a:t>
            </a:r>
            <a:r>
              <a:rPr lang="en-GB" dirty="0">
                <a:latin typeface="+mn-lt"/>
                <a:ea typeface="+mn-lt"/>
                <a:cs typeface="+mn-lt"/>
              </a:rPr>
              <a:t>, la </a:t>
            </a:r>
            <a:r>
              <a:rPr lang="en-GB" dirty="0" err="1">
                <a:latin typeface="+mn-lt"/>
                <a:ea typeface="+mn-lt"/>
                <a:cs typeface="+mn-lt"/>
              </a:rPr>
              <a:t>problématique</a:t>
            </a:r>
            <a:r>
              <a:rPr lang="en-GB" dirty="0">
                <a:latin typeface="+mn-lt"/>
                <a:ea typeface="+mn-lt"/>
                <a:cs typeface="+mn-lt"/>
              </a:rPr>
              <a:t>. </a:t>
            </a:r>
            <a:r>
              <a:rPr lang="en-GB" sz="1400" i="1" dirty="0">
                <a:latin typeface="+mn-lt"/>
                <a:ea typeface="+mn-lt"/>
                <a:cs typeface="+mn-lt"/>
              </a:rPr>
              <a:t>Au 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besoin</a:t>
            </a:r>
            <a:r>
              <a:rPr lang="en-GB" sz="1400" i="1" dirty="0">
                <a:latin typeface="+mn-lt"/>
                <a:ea typeface="+mn-lt"/>
                <a:cs typeface="+mn-lt"/>
              </a:rPr>
              <a:t>, 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discuter</a:t>
            </a:r>
            <a:r>
              <a:rPr lang="en-GB" sz="1400" i="1" dirty="0">
                <a:latin typeface="+mn-lt"/>
                <a:ea typeface="+mn-lt"/>
                <a:cs typeface="+mn-lt"/>
              </a:rPr>
              <a:t> du 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contexte</a:t>
            </a:r>
            <a:r>
              <a:rPr lang="en-GB" sz="1400" i="1" dirty="0">
                <a:latin typeface="+mn-lt"/>
                <a:ea typeface="+mn-lt"/>
                <a:cs typeface="+mn-lt"/>
              </a:rPr>
              <a:t>, des 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acteurs</a:t>
            </a:r>
            <a:r>
              <a:rPr lang="en-GB" sz="1400" i="1" dirty="0">
                <a:latin typeface="+mn-lt"/>
                <a:ea typeface="+mn-lt"/>
                <a:cs typeface="+mn-lt"/>
              </a:rPr>
              <a:t> 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en</a:t>
            </a:r>
            <a:r>
              <a:rPr lang="en-GB" sz="1400" i="1" dirty="0">
                <a:latin typeface="+mn-lt"/>
                <a:ea typeface="+mn-lt"/>
                <a:cs typeface="+mn-lt"/>
              </a:rPr>
              <a:t> jeu, des irritants 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repérés</a:t>
            </a:r>
            <a:r>
              <a:rPr lang="en-GB" sz="1400" i="1" dirty="0">
                <a:latin typeface="+mn-lt"/>
                <a:ea typeface="+mn-lt"/>
                <a:cs typeface="+mn-lt"/>
              </a:rPr>
              <a:t>, des forces, des 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enjeux</a:t>
            </a:r>
            <a:r>
              <a:rPr lang="en-GB" sz="1400" i="1" dirty="0">
                <a:latin typeface="+mn-lt"/>
                <a:ea typeface="+mn-lt"/>
                <a:cs typeface="+mn-lt"/>
              </a:rPr>
              <a:t>, des 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défis</a:t>
            </a:r>
            <a:r>
              <a:rPr lang="en-GB" sz="1400" i="1" dirty="0">
                <a:latin typeface="+mn-lt"/>
                <a:ea typeface="+mn-lt"/>
                <a:cs typeface="+mn-lt"/>
              </a:rPr>
              <a:t>, de </a:t>
            </a:r>
            <a:r>
              <a:rPr lang="en-GB" sz="1400" i="1" dirty="0" err="1">
                <a:latin typeface="+mn-lt"/>
                <a:ea typeface="+mn-lt"/>
                <a:cs typeface="+mn-lt"/>
              </a:rPr>
              <a:t>l'historique</a:t>
            </a:r>
            <a:r>
              <a:rPr lang="en-GB" sz="1400" i="1" dirty="0">
                <a:latin typeface="+mn-lt"/>
                <a:ea typeface="+mn-lt"/>
                <a:cs typeface="+mn-lt"/>
              </a:rPr>
              <a:t> de la situation.</a:t>
            </a:r>
            <a:endParaRPr lang="en-GB" sz="1400" i="1">
              <a:latin typeface="+mn-lt"/>
            </a:endParaRPr>
          </a:p>
          <a:p>
            <a:pPr defTabSz="54864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 err="1">
                <a:latin typeface="+mn-lt"/>
              </a:rPr>
              <a:t>Déterminer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l'intention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d'accompagnement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l'échéancier</a:t>
            </a:r>
            <a:r>
              <a:rPr lang="en-GB" dirty="0">
                <a:latin typeface="+mn-lt"/>
              </a:rPr>
              <a:t>, les </a:t>
            </a:r>
            <a:r>
              <a:rPr lang="en-GB" dirty="0" err="1">
                <a:latin typeface="+mn-lt"/>
              </a:rPr>
              <a:t>resposabilités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partagées</a:t>
            </a:r>
            <a:r>
              <a:rPr lang="en-GB" dirty="0">
                <a:latin typeface="+mn-lt"/>
              </a:rPr>
              <a:t>. </a:t>
            </a:r>
            <a:r>
              <a:rPr lang="en-GB" sz="1400" i="1" dirty="0">
                <a:latin typeface="+mn-lt"/>
              </a:rPr>
              <a:t>Qui fait quoi?</a:t>
            </a:r>
            <a:endParaRPr lang="en-GB" dirty="0">
              <a:latin typeface="+mn-lt"/>
            </a:endParaRPr>
          </a:p>
          <a:p>
            <a:pPr defTabSz="54864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n-lt"/>
              </a:rPr>
              <a:t>Identifier les </a:t>
            </a:r>
            <a:r>
              <a:rPr lang="en-GB" dirty="0" err="1">
                <a:latin typeface="+mn-lt"/>
              </a:rPr>
              <a:t>résultats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attendus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ainsi</a:t>
            </a:r>
            <a:r>
              <a:rPr lang="en-GB" dirty="0">
                <a:latin typeface="+mn-lt"/>
              </a:rPr>
              <a:t> que les manifestations de </a:t>
            </a:r>
            <a:r>
              <a:rPr lang="en-GB" dirty="0" err="1">
                <a:latin typeface="+mn-lt"/>
              </a:rPr>
              <a:t>changement</a:t>
            </a:r>
            <a:r>
              <a:rPr lang="en-GB" dirty="0">
                <a:latin typeface="+mn-lt"/>
              </a:rPr>
              <a:t> à observer </a:t>
            </a:r>
            <a:r>
              <a:rPr lang="en-GB" dirty="0" err="1">
                <a:latin typeface="+mn-lt"/>
              </a:rPr>
              <a:t>afin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pouvoir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s'ajuster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cours</a:t>
            </a:r>
            <a:r>
              <a:rPr lang="en-GB" dirty="0">
                <a:latin typeface="+mn-lt"/>
              </a:rPr>
              <a:t> de route.</a:t>
            </a:r>
            <a:endParaRPr lang="en-GB" sz="360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1A87E-CDEC-937C-D65D-8837730A63EF}"/>
              </a:ext>
            </a:extLst>
          </p:cNvPr>
          <p:cNvSpPr>
            <a:spLocks/>
          </p:cNvSpPr>
          <p:nvPr/>
        </p:nvSpPr>
        <p:spPr>
          <a:xfrm>
            <a:off x="10796588" y="5421313"/>
            <a:ext cx="576262" cy="455612"/>
          </a:xfrm>
          <a:prstGeom prst="rect">
            <a:avLst/>
          </a:prstGeom>
        </p:spPr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A1A7C644-DED2-F74A-A99D-05C291A95C13}" type="slidenum">
              <a:rPr lang="en-GB" sz="1080">
                <a:latin typeface="+mn-lt"/>
              </a:rPr>
              <a:pPr defTabSz="54864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17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4">
            <a:extLst>
              <a:ext uri="{FF2B5EF4-FFF2-40B4-BE49-F238E27FC236}">
                <a16:creationId xmlns:a16="http://schemas.microsoft.com/office/drawing/2014/main" id="{6D17B3C5-53E4-EA5D-C056-A201D7D76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0426" name="Picture 25">
              <a:extLst>
                <a:ext uri="{FF2B5EF4-FFF2-40B4-BE49-F238E27FC236}">
                  <a16:creationId xmlns:a16="http://schemas.microsoft.com/office/drawing/2014/main" id="{FBB34ECD-B6AD-2065-264C-2125E812C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F3320C-4A29-DEF5-7429-AC61BB30AB24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60430" name="Picture 27">
              <a:extLst>
                <a:ext uri="{FF2B5EF4-FFF2-40B4-BE49-F238E27FC236}">
                  <a16:creationId xmlns:a16="http://schemas.microsoft.com/office/drawing/2014/main" id="{9E007860-565E-29D1-3327-302E5C311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1" name="Picture 28">
              <a:extLst>
                <a:ext uri="{FF2B5EF4-FFF2-40B4-BE49-F238E27FC236}">
                  <a16:creationId xmlns:a16="http://schemas.microsoft.com/office/drawing/2014/main" id="{7051A810-46F5-8065-FDE4-89747B4D7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1" name="Straight Connector 30" descr="&quot;&quot;">
            <a:extLst>
              <a:ext uri="{FF2B5EF4-FFF2-40B4-BE49-F238E27FC236}">
                <a16:creationId xmlns:a16="http://schemas.microsoft.com/office/drawing/2014/main" id="{E5010C3C-5BE2-C079-5A88-FD9185C2DED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0" name="Title 2">
            <a:extLst>
              <a:ext uri="{FF2B5EF4-FFF2-40B4-BE49-F238E27FC236}">
                <a16:creationId xmlns:a16="http://schemas.microsoft.com/office/drawing/2014/main" id="{99C2A930-103E-F603-2F95-645F69418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/>
            <a:r>
              <a:rPr lang="en-US" altLang="fr-FR">
                <a:ln>
                  <a:noFill/>
                </a:ln>
              </a:rPr>
              <a:t>La relation côte-à-côte</a:t>
            </a:r>
          </a:p>
        </p:txBody>
      </p:sp>
      <p:sp>
        <p:nvSpPr>
          <p:cNvPr id="60421" name="Text Placeholder 18">
            <a:extLst>
              <a:ext uri="{FF2B5EF4-FFF2-40B4-BE49-F238E27FC236}">
                <a16:creationId xmlns:a16="http://schemas.microsoft.com/office/drawing/2014/main" id="{BB31B6D9-3C5E-4A83-975A-C7F4144D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887663"/>
            <a:ext cx="409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2400" b="1"/>
              <a:t>Après la rencontre, devoirs</a:t>
            </a:r>
            <a:endParaRPr lang="en-GB" altLang="fr-FR" sz="4400" b="1"/>
          </a:p>
        </p:txBody>
      </p:sp>
      <p:sp>
        <p:nvSpPr>
          <p:cNvPr id="60422" name="Text Placeholder 10">
            <a:extLst>
              <a:ext uri="{FF2B5EF4-FFF2-40B4-BE49-F238E27FC236}">
                <a16:creationId xmlns:a16="http://schemas.microsoft.com/office/drawing/2014/main" id="{6691CB91-B474-3771-2C95-61066576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3376613"/>
            <a:ext cx="43132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2730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2000"/>
              <a:t>Devoirs à faire après chaque rencontre : </a:t>
            </a:r>
          </a:p>
          <a:p>
            <a:pPr lvl="1" eaLnBrk="1" hangingPunct="1">
              <a:spcAft>
                <a:spcPts val="600"/>
              </a:spcAft>
            </a:pPr>
            <a:r>
              <a:rPr lang="en-GB" altLang="fr-FR" sz="2000">
                <a:solidFill>
                  <a:srgbClr val="000000"/>
                </a:solidFill>
              </a:rPr>
              <a:t>Garder des traces, prendre des notes</a:t>
            </a:r>
          </a:p>
          <a:p>
            <a:pPr lvl="1" eaLnBrk="1" hangingPunct="1">
              <a:spcAft>
                <a:spcPts val="600"/>
              </a:spcAft>
            </a:pPr>
            <a:r>
              <a:rPr lang="en-GB" altLang="fr-FR" sz="2000">
                <a:solidFill>
                  <a:srgbClr val="000000"/>
                </a:solidFill>
              </a:rPr>
              <a:t>Valider avec l'autre si nécessaire</a:t>
            </a:r>
          </a:p>
          <a:p>
            <a:pPr lvl="1" eaLnBrk="1" hangingPunct="1">
              <a:spcAft>
                <a:spcPts val="600"/>
              </a:spcAft>
            </a:pPr>
            <a:r>
              <a:rPr lang="en-GB" altLang="fr-FR" sz="2000">
                <a:solidFill>
                  <a:srgbClr val="000000"/>
                </a:solidFill>
              </a:rPr>
              <a:t>Constats, que retenir, quels sont les points importants sur lesquels revenir ?</a:t>
            </a:r>
            <a:endParaRPr lang="en-GB" altLang="fr-FR" sz="4000">
              <a:solidFill>
                <a:srgbClr val="000000"/>
              </a:solidFill>
            </a:endParaRPr>
          </a:p>
        </p:txBody>
      </p:sp>
      <p:sp>
        <p:nvSpPr>
          <p:cNvPr id="60423" name="Text Placeholder 19">
            <a:extLst>
              <a:ext uri="{FF2B5EF4-FFF2-40B4-BE49-F238E27FC236}">
                <a16:creationId xmlns:a16="http://schemas.microsoft.com/office/drawing/2014/main" id="{03D96F03-D703-E9FA-E79B-285D62DE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887663"/>
            <a:ext cx="27622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2400" b="1"/>
              <a:t>Suivis</a:t>
            </a:r>
            <a:endParaRPr lang="en-GB" altLang="fr-FR" sz="4400" b="1"/>
          </a:p>
        </p:txBody>
      </p:sp>
      <p:sp>
        <p:nvSpPr>
          <p:cNvPr id="60424" name="Text Placeholder 13">
            <a:extLst>
              <a:ext uri="{FF2B5EF4-FFF2-40B4-BE49-F238E27FC236}">
                <a16:creationId xmlns:a16="http://schemas.microsoft.com/office/drawing/2014/main" id="{60D7B947-A03E-876E-B21D-169CEEB43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3433763"/>
            <a:ext cx="51911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27305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fr-FR" sz="2000"/>
              <a:t>Est-il nécessaire de faire un suivi?</a:t>
            </a:r>
          </a:p>
          <a:p>
            <a:pPr lvl="1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fr-FR" sz="2000">
                <a:solidFill>
                  <a:srgbClr val="000000"/>
                </a:solidFill>
              </a:rPr>
              <a:t> Clarifier qui fait quoi? Quand et Comment?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2000"/>
              <a:t>Bilan si nécessaire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2000"/>
              <a:t>Rapport au besoin</a:t>
            </a:r>
            <a:endParaRPr lang="en-GB" altLang="fr-FR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B0049-0363-DD1D-7EFD-CFC005C9EACA}"/>
              </a:ext>
            </a:extLst>
          </p:cNvPr>
          <p:cNvSpPr>
            <a:spLocks/>
          </p:cNvSpPr>
          <p:nvPr/>
        </p:nvSpPr>
        <p:spPr>
          <a:xfrm>
            <a:off x="10796588" y="5105400"/>
            <a:ext cx="576262" cy="455613"/>
          </a:xfrm>
          <a:prstGeom prst="rect">
            <a:avLst/>
          </a:prstGeom>
        </p:spPr>
        <p:txBody>
          <a:bodyPr/>
          <a:lstStyle/>
          <a:p>
            <a:pPr defTabSz="54864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B4F43DEB-E94F-8045-A3E1-94C580382B8F}" type="slidenum">
              <a:rPr lang="en-GB" sz="1080">
                <a:latin typeface="+mn-lt"/>
              </a:rPr>
              <a:pPr defTabSz="54864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18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32">
            <a:extLst>
              <a:ext uri="{FF2B5EF4-FFF2-40B4-BE49-F238E27FC236}">
                <a16:creationId xmlns:a16="http://schemas.microsoft.com/office/drawing/2014/main" id="{0DA7478E-6AA8-B8A6-F262-52508CE1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62479" name="Picture 134">
              <a:extLst>
                <a:ext uri="{FF2B5EF4-FFF2-40B4-BE49-F238E27FC236}">
                  <a16:creationId xmlns:a16="http://schemas.microsoft.com/office/drawing/2014/main" id="{711BFEBB-3413-3262-021C-9DEE15517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0D243F0-631B-A163-D815-4B80E6AC30C1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62483" name="Picture 144">
              <a:extLst>
                <a:ext uri="{FF2B5EF4-FFF2-40B4-BE49-F238E27FC236}">
                  <a16:creationId xmlns:a16="http://schemas.microsoft.com/office/drawing/2014/main" id="{4358DB9A-76EF-8A57-3544-0DF3D8B47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4" name="Picture 139">
              <a:extLst>
                <a:ext uri="{FF2B5EF4-FFF2-40B4-BE49-F238E27FC236}">
                  <a16:creationId xmlns:a16="http://schemas.microsoft.com/office/drawing/2014/main" id="{30B1AAB6-90D6-6E37-ACCF-0717B5C51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2" name="Straight Connector 141" descr="&quot;&quot;">
            <a:extLst>
              <a:ext uri="{FF2B5EF4-FFF2-40B4-BE49-F238E27FC236}">
                <a16:creationId xmlns:a16="http://schemas.microsoft.com/office/drawing/2014/main" id="{467BCCF9-CCD4-6DC6-BD88-E2947E88926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 descr="&quot;&quot;">
            <a:extLst>
              <a:ext uri="{FF2B5EF4-FFF2-40B4-BE49-F238E27FC236}">
                <a16:creationId xmlns:a16="http://schemas.microsoft.com/office/drawing/2014/main" id="{3AD77560-EA41-B852-3117-0066139A22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2469" name="Group 150">
            <a:extLst>
              <a:ext uri="{FF2B5EF4-FFF2-40B4-BE49-F238E27FC236}">
                <a16:creationId xmlns:a16="http://schemas.microsoft.com/office/drawing/2014/main" id="{1FA1C033-EA3E-416B-B6AA-F5D6BAC8C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1588"/>
            <a:ext cx="12230100" cy="6856412"/>
            <a:chOff x="-15736" y="0"/>
            <a:chExt cx="12229962" cy="6856214"/>
          </a:xfrm>
        </p:grpSpPr>
        <p:pic>
          <p:nvPicPr>
            <p:cNvPr id="62473" name="Picture 146">
              <a:extLst>
                <a:ext uri="{FF2B5EF4-FFF2-40B4-BE49-F238E27FC236}">
                  <a16:creationId xmlns:a16="http://schemas.microsoft.com/office/drawing/2014/main" id="{1521F11A-F72B-2F2D-1681-AD35FB8EE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29B8370-A1A0-4AE8-C313-8FD498B69E96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62477" name="Picture 148">
              <a:extLst>
                <a:ext uri="{FF2B5EF4-FFF2-40B4-BE49-F238E27FC236}">
                  <a16:creationId xmlns:a16="http://schemas.microsoft.com/office/drawing/2014/main" id="{184C771D-1693-0F2B-57F3-161D74ED1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8" name="Picture 149">
              <a:extLst>
                <a:ext uri="{FF2B5EF4-FFF2-40B4-BE49-F238E27FC236}">
                  <a16:creationId xmlns:a16="http://schemas.microsoft.com/office/drawing/2014/main" id="{D304BF86-C95F-26A5-6098-9D9CACFAD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27C9C3D7-E145-2DFF-CAC7-5BBA90EB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0" y="982663"/>
            <a:ext cx="4094163" cy="2822575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 err="1"/>
              <a:t>Exemple</a:t>
            </a:r>
            <a:r>
              <a:rPr lang="en-US" sz="3000" dirty="0"/>
              <a:t> </a:t>
            </a:r>
            <a:r>
              <a:rPr lang="en-US" sz="3000" dirty="0" err="1"/>
              <a:t>d'une</a:t>
            </a:r>
            <a:r>
              <a:rPr lang="en-US" sz="3000" dirty="0"/>
              <a:t> </a:t>
            </a:r>
            <a:r>
              <a:rPr lang="en-US" sz="3000" dirty="0" err="1"/>
              <a:t>stratégie</a:t>
            </a:r>
            <a:r>
              <a:rPr lang="en-US" sz="3000" dirty="0"/>
              <a:t> </a:t>
            </a:r>
            <a:r>
              <a:rPr lang="en-US" sz="3000" dirty="0" err="1"/>
              <a:t>relationnelle</a:t>
            </a:r>
            <a:r>
              <a:rPr lang="en-US" sz="3000" dirty="0"/>
              <a:t>: </a:t>
            </a:r>
            <a:b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dirty="0"/>
              <a:t>En </a:t>
            </a:r>
            <a:r>
              <a:rPr lang="en-US" sz="3000" dirty="0" err="1"/>
              <a:t>cours</a:t>
            </a:r>
            <a:r>
              <a:rPr lang="en-US" sz="3000" dirty="0"/>
              <a:t> de rencontre, </a:t>
            </a:r>
            <a:r>
              <a:rPr lang="en-US" sz="3000" dirty="0" err="1"/>
              <a:t>s'intéresser</a:t>
            </a:r>
            <a:r>
              <a:rPr lang="en-US" sz="3000" dirty="0"/>
              <a:t> aux </a:t>
            </a:r>
            <a:r>
              <a:rPr lang="en-US" sz="3000" i="1" dirty="0" err="1"/>
              <a:t>représentations</a:t>
            </a:r>
            <a:r>
              <a:rPr lang="en-US" sz="3000" dirty="0"/>
              <a:t> de la </a:t>
            </a:r>
            <a:r>
              <a:rPr lang="en-US" sz="3000" dirty="0" err="1"/>
              <a:t>personne</a:t>
            </a:r>
            <a:r>
              <a:rPr lang="en-US" sz="3000" dirty="0"/>
              <a:t> </a:t>
            </a:r>
            <a:r>
              <a:rPr lang="en-US" sz="3000" dirty="0" err="1"/>
              <a:t>accompagnée</a:t>
            </a:r>
            <a:endParaRPr lang="en-US" sz="3000"/>
          </a:p>
        </p:txBody>
      </p:sp>
      <p:pic>
        <p:nvPicPr>
          <p:cNvPr id="62471" name="Content Placeholder 4">
            <a:extLst>
              <a:ext uri="{FF2B5EF4-FFF2-40B4-BE49-F238E27FC236}">
                <a16:creationId xmlns:a16="http://schemas.microsoft.com/office/drawing/2014/main" id="{42CD4B62-EBE1-C0FC-A56B-0DBC77D9B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/>
          <a:stretch>
            <a:fillRect/>
          </a:stretch>
        </p:blipFill>
        <p:spPr bwMode="auto">
          <a:xfrm>
            <a:off x="5418138" y="1890713"/>
            <a:ext cx="5470525" cy="307657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Slide Number Placeholder 1">
            <a:extLst>
              <a:ext uri="{FF2B5EF4-FFF2-40B4-BE49-F238E27FC236}">
                <a16:creationId xmlns:a16="http://schemas.microsoft.com/office/drawing/2014/main" id="{C99AB983-F9E8-2C39-2168-8F599D26E381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3675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600"/>
              </a:spcAft>
            </a:pPr>
            <a:fld id="{8A089D6F-B719-C24F-95E8-79A5795D8CD1}" type="slidenum">
              <a:rPr lang="en-US" altLang="fr-FR" sz="1000" b="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ts val="600"/>
                </a:spcAft>
              </a:pPr>
              <a:t>19</a:t>
            </a:fld>
            <a:endParaRPr lang="en-US" altLang="fr-FR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6">
            <a:extLst>
              <a:ext uri="{FF2B5EF4-FFF2-40B4-BE49-F238E27FC236}">
                <a16:creationId xmlns:a16="http://schemas.microsoft.com/office/drawing/2014/main" id="{0426A0EC-7DAD-5B2D-BFE1-A652095A6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3800" name="Picture 20">
              <a:extLst>
                <a:ext uri="{FF2B5EF4-FFF2-40B4-BE49-F238E27FC236}">
                  <a16:creationId xmlns:a16="http://schemas.microsoft.com/office/drawing/2014/main" id="{F31A4FB6-D031-5F97-7319-CE8CADDD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3BFDDB-38F4-7CF2-8F92-41914373C3E5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3804" name="Picture 22">
              <a:extLst>
                <a:ext uri="{FF2B5EF4-FFF2-40B4-BE49-F238E27FC236}">
                  <a16:creationId xmlns:a16="http://schemas.microsoft.com/office/drawing/2014/main" id="{A556DEA4-1BCA-F367-6391-C4BF470AE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23">
              <a:extLst>
                <a:ext uri="{FF2B5EF4-FFF2-40B4-BE49-F238E27FC236}">
                  <a16:creationId xmlns:a16="http://schemas.microsoft.com/office/drawing/2014/main" id="{9FD1DBC1-5150-049C-2A3A-D2F3DBAE1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12F6C1D1-37A9-50BC-F9B8-7FA3A90F07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6" name="Title 2">
            <a:extLst>
              <a:ext uri="{FF2B5EF4-FFF2-40B4-BE49-F238E27FC236}">
                <a16:creationId xmlns:a16="http://schemas.microsoft.com/office/drawing/2014/main" id="{C1A1D26B-3582-A94F-30F8-F482F4514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/>
            <a:r>
              <a:rPr lang="en-US" altLang="fr-FR" dirty="0" err="1">
                <a:ln>
                  <a:noFill/>
                </a:ln>
              </a:rPr>
              <a:t>Thèmes</a:t>
            </a:r>
            <a:r>
              <a:rPr lang="en-US" altLang="fr-FR" dirty="0">
                <a:ln>
                  <a:noFill/>
                </a:ln>
              </a:rPr>
              <a:t> et structure de la rencontre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D7E8BF-B4F9-4294-AB0B-DD56D4C4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3"/>
            <a:ext cx="6256338" cy="3317875"/>
          </a:xfrm>
        </p:spPr>
        <p:txBody>
          <a:bodyPr>
            <a:normAutofit fontScale="92500" lnSpcReduction="10000"/>
          </a:bodyPr>
          <a:lstStyle/>
          <a:p>
            <a:pPr marL="457200" indent="-457200" eaLnBrk="1" fontAlgn="auto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/>
              <a:t>Retour sur </a:t>
            </a:r>
            <a:r>
              <a:rPr lang="en-US" dirty="0" err="1"/>
              <a:t>l’article</a:t>
            </a:r>
            <a:r>
              <a:rPr lang="en-US" dirty="0"/>
              <a:t> (15 minutes)</a:t>
            </a:r>
          </a:p>
          <a:p>
            <a:pPr marL="457200" indent="-457200" eaLnBrk="1" fontAlgn="auto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/>
              <a:t>Posture du cp, </a:t>
            </a:r>
            <a:r>
              <a:rPr lang="en-US" i="1" dirty="0" err="1"/>
              <a:t>état</a:t>
            </a:r>
            <a:r>
              <a:rPr lang="en-US" i="1" dirty="0"/>
              <a:t> d'être, attitudes </a:t>
            </a:r>
            <a:r>
              <a:rPr lang="en-US" sz="1800" dirty="0"/>
              <a:t>(20 minutes)</a:t>
            </a:r>
            <a:endParaRPr lang="en-US" dirty="0"/>
          </a:p>
          <a:p>
            <a:pPr marL="457200" indent="-457200" eaLnBrk="1" fontAlgn="auto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/>
              <a:t>Les types de structures </a:t>
            </a:r>
            <a:r>
              <a:rPr lang="en-US" dirty="0" err="1"/>
              <a:t>relationnelles</a:t>
            </a:r>
            <a:r>
              <a:rPr lang="en-US" dirty="0"/>
              <a:t> </a:t>
            </a:r>
            <a:r>
              <a:rPr lang="en-US" sz="1800" dirty="0"/>
              <a:t>(35 minutes): </a:t>
            </a:r>
            <a:endParaRPr lang="en-US" dirty="0"/>
          </a:p>
          <a:p>
            <a:pPr marL="1314450" lvl="1" indent="-457200" eaLnBrk="1" fontAlgn="auto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i="1" dirty="0"/>
              <a:t>pression, service, </a:t>
            </a:r>
            <a:r>
              <a:rPr lang="en-US" i="1" dirty="0" err="1"/>
              <a:t>coopération</a:t>
            </a:r>
            <a:endParaRPr lang="en-US" i="1" dirty="0"/>
          </a:p>
          <a:p>
            <a:pPr marL="457200" indent="-457200" eaLnBrk="1" fontAlgn="auto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/>
              <a:t>La relation </a:t>
            </a:r>
            <a:r>
              <a:rPr lang="en-US" dirty="0" err="1"/>
              <a:t>côte-à-côte</a:t>
            </a:r>
            <a:r>
              <a:rPr lang="en-US" dirty="0"/>
              <a:t>, </a:t>
            </a:r>
            <a:r>
              <a:rPr lang="en-US" i="1" dirty="0"/>
              <a:t>mise </a:t>
            </a:r>
            <a:r>
              <a:rPr lang="en-US" i="1" dirty="0" err="1"/>
              <a:t>en</a:t>
            </a:r>
            <a:r>
              <a:rPr lang="en-US" i="1" dirty="0"/>
              <a:t> place, </a:t>
            </a:r>
            <a:r>
              <a:rPr lang="en-US" i="1" dirty="0" err="1"/>
              <a:t>maintien</a:t>
            </a:r>
            <a:r>
              <a:rPr lang="en-US" i="1" dirty="0"/>
              <a:t> </a:t>
            </a:r>
            <a:r>
              <a:rPr lang="en-US" sz="1800" dirty="0"/>
              <a:t>(35 minutes)</a:t>
            </a:r>
          </a:p>
          <a:p>
            <a:pPr marL="457200" indent="-457200" eaLnBrk="1" fontAlgn="auto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/>
              <a:t>Ce que je </a:t>
            </a:r>
            <a:r>
              <a:rPr lang="en-US" dirty="0" err="1"/>
              <a:t>retiens</a:t>
            </a:r>
            <a:r>
              <a:rPr lang="en-US" dirty="0"/>
              <a:t>… </a:t>
            </a:r>
            <a:r>
              <a:rPr lang="en-US" sz="1800" dirty="0"/>
              <a:t>(15 minutes)</a:t>
            </a:r>
          </a:p>
          <a:p>
            <a:pPr eaLnBrk="1" fontAlgn="auto" hangingPunct="1">
              <a:lnSpc>
                <a:spcPct val="90000"/>
              </a:lnSpc>
              <a:defRPr/>
            </a:pPr>
            <a:endParaRPr lang="en-US" i="1" dirty="0"/>
          </a:p>
          <a:p>
            <a:pPr eaLnBrk="1" fontAlgn="auto" hangingPunct="1">
              <a:lnSpc>
                <a:spcPct val="90000"/>
              </a:lnSpc>
              <a:defRPr/>
            </a:pPr>
            <a:endParaRPr lang="en-US" dirty="0"/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en-US" dirty="0"/>
              <a:t>Discussion, </a:t>
            </a:r>
            <a:r>
              <a:rPr lang="en-US" dirty="0" err="1"/>
              <a:t>échanges</a:t>
            </a:r>
            <a:r>
              <a:rPr lang="en-US" dirty="0"/>
              <a:t> tout le long</a:t>
            </a:r>
          </a:p>
        </p:txBody>
      </p:sp>
      <p:pic>
        <p:nvPicPr>
          <p:cNvPr id="33798" name="Picture Placeholder 11" descr="Close up of a calculator">
            <a:extLst>
              <a:ext uri="{FF2B5EF4-FFF2-40B4-BE49-F238E27FC236}">
                <a16:creationId xmlns:a16="http://schemas.microsoft.com/office/drawing/2014/main" id="{1AEB3695-2B01-D8C3-186E-56A564E51589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>
            <a:fillRect/>
          </a:stretch>
        </p:blipFill>
        <p:spPr>
          <a:xfrm>
            <a:off x="8251825" y="2701925"/>
            <a:ext cx="2406650" cy="2851150"/>
          </a:xfrm>
          <a:ln w="57150" cmpd="thickThin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33799" name="Slide Number Placeholder 1">
            <a:extLst>
              <a:ext uri="{FF2B5EF4-FFF2-40B4-BE49-F238E27FC236}">
                <a16:creationId xmlns:a16="http://schemas.microsoft.com/office/drawing/2014/main" id="{BE60A09F-1C97-E3D0-3715-4EAA134ADD1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3675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600"/>
              </a:spcAft>
            </a:pPr>
            <a:fld id="{D063AA94-C462-B94D-9298-4DA4D8BBB8B9}" type="slidenum">
              <a:rPr lang="en-US" altLang="fr-FR" sz="1000" b="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ts val="600"/>
                </a:spcAft>
              </a:pPr>
              <a:t>2</a:t>
            </a:fld>
            <a:endParaRPr lang="en-US" altLang="fr-FR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BE47E719-0560-D4A7-C848-A3A935E7F2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3491" name="Content Placeholder 4">
            <a:extLst>
              <a:ext uri="{FF2B5EF4-FFF2-40B4-BE49-F238E27FC236}">
                <a16:creationId xmlns:a16="http://schemas.microsoft.com/office/drawing/2014/main" id="{32FBD04C-DDD3-D3F2-F769-AE795304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2" b="2"/>
          <a:stretch>
            <a:fillRect/>
          </a:stretch>
        </p:blipFill>
        <p:spPr bwMode="auto">
          <a:xfrm>
            <a:off x="485775" y="487363"/>
            <a:ext cx="11228388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417087-3938-07E2-A634-B67622C09A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63495" name="Group 17">
            <a:extLst>
              <a:ext uri="{FF2B5EF4-FFF2-40B4-BE49-F238E27FC236}">
                <a16:creationId xmlns:a16="http://schemas.microsoft.com/office/drawing/2014/main" id="{56485F98-1972-C7EE-87B0-9BBCBBDBC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3128963"/>
            <a:ext cx="12234863" cy="658812"/>
            <a:chOff x="-18288" y="3128956"/>
            <a:chExt cx="12234672" cy="658368"/>
          </a:xfrm>
        </p:grpSpPr>
        <p:sp useBgFill="1"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126C725D-2FB5-87D5-7B7E-EBF0F5F2C0AB}"/>
                </a:ext>
              </a:extLst>
            </p:cNvPr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3500" name="Picture 19">
              <a:extLst>
                <a:ext uri="{FF2B5EF4-FFF2-40B4-BE49-F238E27FC236}">
                  <a16:creationId xmlns:a16="http://schemas.microsoft.com/office/drawing/2014/main" id="{D6991D7C-A73B-E418-F76C-FF50F7C73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1" name="Rounded Rectangle 27">
              <a:extLst>
                <a:ext uri="{FF2B5EF4-FFF2-40B4-BE49-F238E27FC236}">
                  <a16:creationId xmlns:a16="http://schemas.microsoft.com/office/drawing/2014/main" id="{6513AE3E-8891-B18D-A39A-DB854D5A0D94}"/>
                </a:ext>
              </a:extLst>
            </p:cNvPr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3504" name="Picture 21">
              <a:extLst>
                <a:ext uri="{FF2B5EF4-FFF2-40B4-BE49-F238E27FC236}">
                  <a16:creationId xmlns:a16="http://schemas.microsoft.com/office/drawing/2014/main" id="{3B5A2C61-1926-2BF2-AEE4-94864CADD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496" name="Slide Number Placeholder 6">
            <a:extLst>
              <a:ext uri="{FF2B5EF4-FFF2-40B4-BE49-F238E27FC236}">
                <a16:creationId xmlns:a16="http://schemas.microsoft.com/office/drawing/2014/main" id="{E1E7CE5E-0F1D-37CD-6C5C-5B1BBE8E5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A6829496-0A8A-1C47-932B-F9C66607BF47}" type="slidenum">
              <a:rPr lang="en-GB"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20</a:t>
            </a:fld>
            <a:endParaRPr lang="en-GB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45">
            <a:extLst>
              <a:ext uri="{FF2B5EF4-FFF2-40B4-BE49-F238E27FC236}">
                <a16:creationId xmlns:a16="http://schemas.microsoft.com/office/drawing/2014/main" id="{9DCFF1EE-DD5C-46BD-9E27-CC1C7AC5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64519" name="Picture 46">
              <a:extLst>
                <a:ext uri="{FF2B5EF4-FFF2-40B4-BE49-F238E27FC236}">
                  <a16:creationId xmlns:a16="http://schemas.microsoft.com/office/drawing/2014/main" id="{BFFB4736-FDCF-5B89-F3A8-C3BBB4438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E21DCE-A19A-0B48-1A64-22A3CA16389B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64523" name="Picture 48">
              <a:extLst>
                <a:ext uri="{FF2B5EF4-FFF2-40B4-BE49-F238E27FC236}">
                  <a16:creationId xmlns:a16="http://schemas.microsoft.com/office/drawing/2014/main" id="{75B47FB3-ACB1-9FC1-1C25-B9EC7A4E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4" name="Picture 49">
              <a:extLst>
                <a:ext uri="{FF2B5EF4-FFF2-40B4-BE49-F238E27FC236}">
                  <a16:creationId xmlns:a16="http://schemas.microsoft.com/office/drawing/2014/main" id="{359BDAE5-6F97-8126-5934-E0BE74FD5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2" name="Straight Connector 51" descr="&quot;&quot;">
            <a:extLst>
              <a:ext uri="{FF2B5EF4-FFF2-40B4-BE49-F238E27FC236}">
                <a16:creationId xmlns:a16="http://schemas.microsoft.com/office/drawing/2014/main" id="{C33BF594-1381-E9AE-BE0E-CC3A60F23A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6" name="Title 1">
            <a:extLst>
              <a:ext uri="{FF2B5EF4-FFF2-40B4-BE49-F238E27FC236}">
                <a16:creationId xmlns:a16="http://schemas.microsoft.com/office/drawing/2014/main" id="{B4F90AA0-A63E-F523-CC74-8898905D9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4100">
                <a:ln>
                  <a:noFill/>
                </a:ln>
              </a:rPr>
              <a:t>Clarifier mon intention, </a:t>
            </a:r>
            <a:br>
              <a:rPr lang="en-US" altLang="fr-FR" sz="4100">
                <a:ln>
                  <a:noFill/>
                </a:ln>
              </a:rPr>
            </a:br>
            <a:r>
              <a:rPr lang="en-US" altLang="fr-FR" sz="4100">
                <a:ln>
                  <a:noFill/>
                </a:ln>
              </a:rPr>
              <a:t>et le but de l'interaction</a:t>
            </a:r>
          </a:p>
        </p:txBody>
      </p:sp>
      <p:sp>
        <p:nvSpPr>
          <p:cNvPr id="64517" name="Slide Number Placeholder 5">
            <a:extLst>
              <a:ext uri="{FF2B5EF4-FFF2-40B4-BE49-F238E27FC236}">
                <a16:creationId xmlns:a16="http://schemas.microsoft.com/office/drawing/2014/main" id="{A041D904-EC70-3828-1D8C-11CD4ABFB6D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3675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C35ADA90-3AE3-0444-81DD-A329ACFE21C6}" type="slidenum">
              <a:rPr lang="en-US" altLang="fr-FR" sz="1000" b="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fr-FR" sz="1000" b="0">
              <a:solidFill>
                <a:srgbClr val="000000"/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19CB38C-5B6C-1211-9AC0-A8A7F94946E3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653">
            <a:extLst>
              <a:ext uri="{FF2B5EF4-FFF2-40B4-BE49-F238E27FC236}">
                <a16:creationId xmlns:a16="http://schemas.microsoft.com/office/drawing/2014/main" id="{673F6914-27E3-B5AE-6F32-698B29C9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233488"/>
            <a:ext cx="8045450" cy="5033962"/>
          </a:xfrm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lIns="91425" tIns="91425" rIns="91425" bIns="91425"/>
          <a:lstStyle/>
          <a:p>
            <a:pPr eaLnBrk="1" hangingPunct="1">
              <a:lnSpc>
                <a:spcPct val="115000"/>
              </a:lnSpc>
            </a:pPr>
            <a:br>
              <a:rPr lang="fr-FR" altLang="fr-FR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br>
              <a:rPr lang="fr-FR" altLang="fr-FR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br>
              <a:rPr lang="fr-FR" altLang="fr-FR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br>
              <a:rPr lang="fr-FR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endParaRPr lang="fr-FR" altLang="fr-FR">
              <a:ln>
                <a:noFill/>
              </a:ln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  <a:sym typeface="Source Sans Pro" panose="020B0503030403020204" pitchFamily="34" charset="0"/>
            </a:endParaRPr>
          </a:p>
        </p:txBody>
      </p:sp>
      <p:sp>
        <p:nvSpPr>
          <p:cNvPr id="65538" name="Slide Number Placeholder 1">
            <a:extLst>
              <a:ext uri="{FF2B5EF4-FFF2-40B4-BE49-F238E27FC236}">
                <a16:creationId xmlns:a16="http://schemas.microsoft.com/office/drawing/2014/main" id="{8F6F07AA-10E0-92EB-B3C8-76C49311D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E445B-CBF4-3941-B495-9EC1303CB74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fr-FR"/>
          </a:p>
        </p:txBody>
      </p:sp>
      <p:sp>
        <p:nvSpPr>
          <p:cNvPr id="657" name="Shape 657">
            <a:extLst>
              <a:ext uri="{FF2B5EF4-FFF2-40B4-BE49-F238E27FC236}">
                <a16:creationId xmlns:a16="http://schemas.microsoft.com/office/drawing/2014/main" id="{F524EB78-23D9-71D3-F87E-EA45330D17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17650" y="3663950"/>
            <a:ext cx="8488363" cy="5183188"/>
          </a:xfrm>
        </p:spPr>
        <p:txBody>
          <a:bodyPr lIns="27425" tIns="27425" rIns="27425" bIns="27425" anchor="t"/>
          <a:lstStyle/>
          <a:p>
            <a:pPr eaLnBrk="1" hangingPunct="1"/>
            <a:r>
              <a:rPr lang="fr-CA" altLang="fr-FR" sz="1800" b="1">
                <a:ln>
                  <a:noFill/>
                </a:ln>
                <a:solidFill>
                  <a:srgbClr val="6666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Se fier à son ressenti, dès qu'on sent un malaise,</a:t>
            </a:r>
            <a:br>
              <a:rPr lang="fr-CA" altLang="fr-FR" sz="1800" b="1">
                <a:ln>
                  <a:noFill/>
                </a:ln>
                <a:solidFill>
                  <a:srgbClr val="6666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r>
              <a:rPr lang="fr-CA" altLang="fr-FR" sz="1800" b="1">
                <a:ln>
                  <a:noFill/>
                </a:ln>
                <a:solidFill>
                  <a:srgbClr val="6666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on doit </a:t>
            </a:r>
            <a:r>
              <a:rPr lang="fr-CA" altLang="fr-FR" sz="1800" b="1">
                <a:ln>
                  <a:noFill/>
                </a:ln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s’arrêter</a:t>
            </a:r>
            <a:r>
              <a:rPr lang="fr-CA" altLang="fr-FR" sz="1800" b="1">
                <a:ln>
                  <a:noFill/>
                </a:ln>
                <a:solidFill>
                  <a:srgbClr val="6666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 et consacrer du temps aux difficultés particulières </a:t>
            </a:r>
            <a:br>
              <a:rPr lang="fr-CA" altLang="fr-FR" sz="2000" b="1">
                <a:ln>
                  <a:noFill/>
                </a:ln>
                <a:solidFill>
                  <a:srgbClr val="6666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br>
              <a:rPr lang="fr-CA" altLang="fr-FR" sz="1800" b="1">
                <a:ln>
                  <a:noFill/>
                </a:ln>
                <a:solidFill>
                  <a:srgbClr val="6666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Pouvons-nous poursuivre vers le but commun?</a:t>
            </a:r>
            <a: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Doit-on le modifier?</a:t>
            </a:r>
            <a:b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Avons-nous un objectif commun avant de reprendre la route?</a:t>
            </a:r>
            <a:b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b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r>
              <a:rPr lang="fr-CA" altLang="fr-FR" sz="1800" b="1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	1</a:t>
            </a: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-</a:t>
            </a:r>
            <a: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f</a:t>
            </a: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aire état de la situation</a:t>
            </a:r>
            <a:b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	</a:t>
            </a:r>
            <a:r>
              <a:rPr lang="fr-CA" altLang="fr-FR" sz="1800" b="1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2</a:t>
            </a: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-s</a:t>
            </a:r>
            <a: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’accorder sur la cible à atteindre</a:t>
            </a:r>
            <a:b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</a:br>
            <a: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	</a:t>
            </a:r>
            <a:r>
              <a:rPr lang="fr-CA" altLang="fr-FR" sz="1800" b="1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3</a:t>
            </a: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-s</a:t>
            </a:r>
            <a:r>
              <a:rPr lang="fr-CA" altLang="fr-FR" sz="180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’entendre sur la façon de travailler</a:t>
            </a:r>
            <a:r>
              <a:rPr lang="fr-CA" altLang="fr-FR" sz="1800">
                <a:ln>
                  <a:noFill/>
                </a:ln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 </a:t>
            </a:r>
            <a:endParaRPr lang="fr-FR" altLang="fr-FR" sz="1800">
              <a:ln>
                <a:noFill/>
              </a:ln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60" name="Shape 660">
            <a:extLst>
              <a:ext uri="{FF2B5EF4-FFF2-40B4-BE49-F238E27FC236}">
                <a16:creationId xmlns:a16="http://schemas.microsoft.com/office/drawing/2014/main" id="{BD89112E-AB78-9BA5-2ED9-0A0ED939325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8938" y="461963"/>
            <a:ext cx="8205787" cy="660400"/>
          </a:xfrm>
        </p:spPr>
        <p:txBody>
          <a:bodyPr lIns="91425" tIns="45700" rIns="91425" bIns="45700" anchor="b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fr-CA" altLang="fr-FR" sz="2400" b="1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</a:t>
            </a:r>
            <a:r>
              <a:rPr lang="fr-CA" altLang="fr-FR" sz="2400" b="1">
                <a:ln>
                  <a:noFill/>
                </a:ln>
              </a:rPr>
              <a:t>e maintien </a:t>
            </a:r>
            <a:r>
              <a:rPr lang="fr-CA" altLang="fr-FR" sz="2400" b="1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la structure relationnelle de coopération</a:t>
            </a:r>
            <a:endParaRPr lang="fr-FR" altLang="fr-FR" sz="2400" b="1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658" name="Shape 658">
            <a:extLst>
              <a:ext uri="{FF2B5EF4-FFF2-40B4-BE49-F238E27FC236}">
                <a16:creationId xmlns:a16="http://schemas.microsoft.com/office/drawing/2014/main" id="{C5BF7094-C2EE-0D73-B697-3DCC869D5AD4}"/>
              </a:ext>
            </a:extLst>
          </p:cNvPr>
          <p:cNvSpPr/>
          <p:nvPr/>
        </p:nvSpPr>
        <p:spPr>
          <a:xfrm>
            <a:off x="1722438" y="1120775"/>
            <a:ext cx="6545262" cy="12795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Gérer </a:t>
            </a:r>
            <a:r>
              <a:rPr lang="fr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relation et </a:t>
            </a:r>
            <a:endParaRPr sz="24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s’assurer de tenir la route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 le but commun </a:t>
            </a:r>
            <a:r>
              <a:rPr lang="fr-CA" sz="12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282700" eaLnBrk="1" fontAlgn="auto" hangingPunct="1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CA" sz="1200" b="1" dirty="0">
                <a:latin typeface="Calibri"/>
                <a:ea typeface="Calibri"/>
                <a:cs typeface="Calibri"/>
                <a:sym typeface="Calibri"/>
              </a:rPr>
              <a:t>                                  	 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9" name="Shape 659">
            <a:extLst>
              <a:ext uri="{FF2B5EF4-FFF2-40B4-BE49-F238E27FC236}">
                <a16:creationId xmlns:a16="http://schemas.microsoft.com/office/drawing/2014/main" id="{E919A22C-9B96-80C6-8A52-93B88007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2660650"/>
            <a:ext cx="8559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fr-CA" altLang="fr-FR" sz="24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Comment faire lorsqu’on s’en écarte?</a:t>
            </a:r>
            <a:r>
              <a:rPr lang="fr-CA" altLang="fr-FR" sz="2400" b="1">
                <a:solidFill>
                  <a:srgbClr val="6666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rPr>
              <a:t> </a:t>
            </a:r>
          </a:p>
        </p:txBody>
      </p:sp>
      <p:pic>
        <p:nvPicPr>
          <p:cNvPr id="661" name="Shape 661">
            <a:extLst>
              <a:ext uri="{FF2B5EF4-FFF2-40B4-BE49-F238E27FC236}">
                <a16:creationId xmlns:a16="http://schemas.microsoft.com/office/drawing/2014/main" id="{76762D8E-86BE-E6EE-0129-D8626CA15A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323975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2" descr="ANd9GcQ3WQinrKAw4hWP2q25A03MmoiB94cJlHuXPUC2xiyXwIQgLf9aHPw2Iw">
            <a:extLst>
              <a:ext uri="{FF2B5EF4-FFF2-40B4-BE49-F238E27FC236}">
                <a16:creationId xmlns:a16="http://schemas.microsoft.com/office/drawing/2014/main" id="{978BE9A6-B9EB-B7AA-3A02-C7B70313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13" y="796925"/>
            <a:ext cx="895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  <p:bldP spid="660" grpId="0"/>
      <p:bldP spid="658" grpId="0" animBg="1"/>
      <p:bldP spid="6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>
            <a:extLst>
              <a:ext uri="{FF2B5EF4-FFF2-40B4-BE49-F238E27FC236}">
                <a16:creationId xmlns:a16="http://schemas.microsoft.com/office/drawing/2014/main" id="{0898A5C3-905D-0207-AD7F-4AF397A4E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ln>
                  <a:noFill/>
                </a:ln>
              </a:rPr>
              <a:t>Un truc efficace:  Le </a:t>
            </a:r>
            <a:r>
              <a:rPr lang="fr-FR" altLang="fr-FR" b="1" i="1">
                <a:ln>
                  <a:noFill/>
                </a:ln>
              </a:rPr>
              <a:t>toc toc </a:t>
            </a:r>
          </a:p>
        </p:txBody>
      </p:sp>
      <p:sp>
        <p:nvSpPr>
          <p:cNvPr id="67586" name="Espace réservé du contenu 2">
            <a:extLst>
              <a:ext uri="{FF2B5EF4-FFF2-40B4-BE49-F238E27FC236}">
                <a16:creationId xmlns:a16="http://schemas.microsoft.com/office/drawing/2014/main" id="{A0828A1B-922B-27FB-D461-A78ECFDDF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4075" y="2465388"/>
            <a:ext cx="8229600" cy="4525962"/>
          </a:xfrm>
        </p:spPr>
        <p:txBody>
          <a:bodyPr/>
          <a:lstStyle/>
          <a:p>
            <a:pPr eaLnBrk="1" hangingPunct="1"/>
            <a:r>
              <a:rPr lang="fr-FR" altLang="fr-FR" b="1"/>
              <a:t>Selon St-Arnaud </a:t>
            </a:r>
            <a:r>
              <a:rPr lang="fr-FR" altLang="fr-FR"/>
              <a:t>(2003 : 124), le « toc, toc »,  « </a:t>
            </a:r>
            <a:r>
              <a:rPr lang="fr-FR" altLang="fr-FR" i="1"/>
              <a:t>Par analogie avec le bruit que fait celui qui toque à la porte. Le toc, toc prend parfois la forme d’une demande d’accès : il consiste à solliciter la permission d’entrer dans l’univers de l’interlocuteur. </a:t>
            </a:r>
            <a:r>
              <a:rPr lang="fr-FR" altLang="fr-FR"/>
              <a:t>» 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 b="1"/>
              <a:t>Exemple: </a:t>
            </a:r>
            <a:r>
              <a:rPr lang="fr-FR" altLang="fr-FR"/>
              <a:t>« </a:t>
            </a:r>
            <a:r>
              <a:rPr lang="fr-FR" altLang="fr-FR" i="1"/>
              <a:t>Excuse-moi</a:t>
            </a:r>
            <a:r>
              <a:rPr lang="fr-FR" altLang="fr-FR" i="1">
                <a:cs typeface="Mangal" panose="02040503050203030202" pitchFamily="18" charset="0"/>
              </a:rPr>
              <a:t>... </a:t>
            </a:r>
            <a:r>
              <a:rPr lang="mr-IN" altLang="fr-FR" i="1"/>
              <a:t>je vois que tu as besoin de me voir, mais est-ce qu'on peut se voir demain avant 9h à la place? </a:t>
            </a:r>
            <a:r>
              <a:rPr lang="fr-FR" altLang="fr-FR" i="1"/>
              <a:t>» attente en silence</a:t>
            </a:r>
            <a:r>
              <a:rPr lang="mr-IN" altLang="fr-FR" i="1"/>
              <a:t>…</a:t>
            </a:r>
            <a:endParaRPr lang="fr-FR" altLang="fr-FR">
              <a:cs typeface="Mangal" panose="02040503050203030202" pitchFamily="18" charset="0"/>
            </a:endParaRPr>
          </a:p>
        </p:txBody>
      </p:sp>
      <p:sp>
        <p:nvSpPr>
          <p:cNvPr id="67587" name="Slide Number Placeholder 4">
            <a:extLst>
              <a:ext uri="{FF2B5EF4-FFF2-40B4-BE49-F238E27FC236}">
                <a16:creationId xmlns:a16="http://schemas.microsoft.com/office/drawing/2014/main" id="{57DECD74-FA12-3EF8-FFB0-B959C8B7D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FA81D1-7D7C-B948-9FBB-3BB2D850427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63">
            <a:extLst>
              <a:ext uri="{FF2B5EF4-FFF2-40B4-BE49-F238E27FC236}">
                <a16:creationId xmlns:a16="http://schemas.microsoft.com/office/drawing/2014/main" id="{48849267-F260-1BAA-DAD0-1BA1178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68629" name="Picture 64">
              <a:extLst>
                <a:ext uri="{FF2B5EF4-FFF2-40B4-BE49-F238E27FC236}">
                  <a16:creationId xmlns:a16="http://schemas.microsoft.com/office/drawing/2014/main" id="{47A32E64-AE8F-41EB-2AA6-79F56FF2B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D78891-D169-D956-995D-869C328325A4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68633" name="Picture 66">
              <a:extLst>
                <a:ext uri="{FF2B5EF4-FFF2-40B4-BE49-F238E27FC236}">
                  <a16:creationId xmlns:a16="http://schemas.microsoft.com/office/drawing/2014/main" id="{C972EE3F-06F3-FB19-9B8D-869122C27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4" name="Picture 67">
              <a:extLst>
                <a:ext uri="{FF2B5EF4-FFF2-40B4-BE49-F238E27FC236}">
                  <a16:creationId xmlns:a16="http://schemas.microsoft.com/office/drawing/2014/main" id="{C34FAF57-0556-0D4C-C430-A0E4102BD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0" name="Straight Connector 69" descr="&quot;&quot;">
            <a:extLst>
              <a:ext uri="{FF2B5EF4-FFF2-40B4-BE49-F238E27FC236}">
                <a16:creationId xmlns:a16="http://schemas.microsoft.com/office/drawing/2014/main" id="{B9CBD4EF-705A-CB7E-C45B-BCF75D50AC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9F2691BA-37A0-CAA5-EE9F-F9EA0C07B1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8613" name="Group 73">
            <a:extLst>
              <a:ext uri="{FF2B5EF4-FFF2-40B4-BE49-F238E27FC236}">
                <a16:creationId xmlns:a16="http://schemas.microsoft.com/office/drawing/2014/main" id="{84499157-EC76-851D-4011-5DBA488EB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0"/>
            <a:ext cx="12230100" cy="6856413"/>
            <a:chOff x="-15736" y="0"/>
            <a:chExt cx="12229962" cy="6856214"/>
          </a:xfrm>
        </p:grpSpPr>
        <p:pic>
          <p:nvPicPr>
            <p:cNvPr id="68623" name="Picture 74">
              <a:extLst>
                <a:ext uri="{FF2B5EF4-FFF2-40B4-BE49-F238E27FC236}">
                  <a16:creationId xmlns:a16="http://schemas.microsoft.com/office/drawing/2014/main" id="{73A85FC7-FB8C-1BAA-DC8D-D217330AF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DF9944F-04DD-C505-6013-4E3203ACE8CA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68627" name="Picture 76">
              <a:extLst>
                <a:ext uri="{FF2B5EF4-FFF2-40B4-BE49-F238E27FC236}">
                  <a16:creationId xmlns:a16="http://schemas.microsoft.com/office/drawing/2014/main" id="{7D74A13C-BC29-E475-87E9-2EBAD431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Picture 77">
              <a:extLst>
                <a:ext uri="{FF2B5EF4-FFF2-40B4-BE49-F238E27FC236}">
                  <a16:creationId xmlns:a16="http://schemas.microsoft.com/office/drawing/2014/main" id="{122E3B7A-F72B-0DCD-6D17-2E3165319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CBCDCAC7-F689-F477-441D-E604503A5B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84263" y="1041400"/>
            <a:ext cx="4624387" cy="2344738"/>
          </a:xfrm>
        </p:spPr>
        <p:txBody>
          <a:bodyPr anchor="b"/>
          <a:lstStyle/>
          <a:p>
            <a:pPr eaLnBrk="1" hangingPunct="1"/>
            <a:r>
              <a:rPr lang="en-US" altLang="fr-FR" dirty="0" err="1">
                <a:ln>
                  <a:noFill/>
                </a:ln>
              </a:rPr>
              <a:t>Thème</a:t>
            </a:r>
            <a:r>
              <a:rPr lang="en-US" altLang="fr-FR" dirty="0">
                <a:ln>
                  <a:noFill/>
                </a:ln>
              </a:rPr>
              <a:t> 5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BC26884-2B27-E5FB-D326-7266E3533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088" y="3657600"/>
            <a:ext cx="4629150" cy="2079625"/>
          </a:xfrm>
        </p:spPr>
        <p:txBody>
          <a:bodyPr>
            <a:normAutofit/>
          </a:bodyPr>
          <a:lstStyle/>
          <a:p>
            <a:pPr algn="ctr" eaLnBrk="1" fontAlgn="auto" hangingPunct="1">
              <a:buFont typeface="Arial"/>
              <a:buNone/>
              <a:defRPr/>
            </a:pPr>
            <a:r>
              <a:rPr lang="en-US" sz="3200" err="1">
                <a:solidFill>
                  <a:schemeClr val="tx1"/>
                </a:solidFill>
              </a:rPr>
              <a:t>Compléter</a:t>
            </a:r>
            <a:r>
              <a:rPr lang="en-US" sz="3200" dirty="0">
                <a:solidFill>
                  <a:schemeClr val="tx1"/>
                </a:solidFill>
              </a:rPr>
              <a:t> la phrase </a:t>
            </a:r>
            <a:r>
              <a:rPr lang="en-US" sz="3200" err="1">
                <a:solidFill>
                  <a:schemeClr val="tx1"/>
                </a:solidFill>
              </a:rPr>
              <a:t>suivante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endParaRPr lang="en-US" sz="3200">
              <a:solidFill>
                <a:schemeClr val="tx1"/>
              </a:solidFill>
            </a:endParaRP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Je </a:t>
            </a:r>
            <a:r>
              <a:rPr lang="en-US" sz="3200" b="1" i="1" err="1">
                <a:solidFill>
                  <a:schemeClr val="accent5">
                    <a:lumMod val="75000"/>
                  </a:schemeClr>
                </a:solidFill>
              </a:rPr>
              <a:t>repars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 avec....</a:t>
            </a:r>
            <a:endParaRPr lang="en-US" sz="3200" b="1" i="1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0" name="Straight Connector 79" descr="&quot;&quot;">
            <a:extLst>
              <a:ext uri="{FF2B5EF4-FFF2-40B4-BE49-F238E27FC236}">
                <a16:creationId xmlns:a16="http://schemas.microsoft.com/office/drawing/2014/main" id="{54D00943-3267-8195-81C9-C2646595183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84300" y="3522663"/>
            <a:ext cx="4022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 descr="&quot;&quot;">
            <a:extLst>
              <a:ext uri="{FF2B5EF4-FFF2-40B4-BE49-F238E27FC236}">
                <a16:creationId xmlns:a16="http://schemas.microsoft.com/office/drawing/2014/main" id="{F92D9BB8-B3B9-14A3-33CC-DBFB4DA673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3300" y="1092200"/>
            <a:ext cx="4995863" cy="46450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8618" name="Picture Placeholder 24" descr="Office people meeting ">
            <a:extLst>
              <a:ext uri="{FF2B5EF4-FFF2-40B4-BE49-F238E27FC236}">
                <a16:creationId xmlns:a16="http://schemas.microsoft.com/office/drawing/2014/main" id="{F5BA990F-23EB-42A9-3947-76B6AC1B7F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9348" b="-5"/>
          <a:stretch>
            <a:fillRect/>
          </a:stretch>
        </p:blipFill>
        <p:spPr>
          <a:xfrm>
            <a:off x="6249988" y="1255713"/>
            <a:ext cx="2247900" cy="1714500"/>
          </a:xfrm>
          <a:ln>
            <a:miter lim="800000"/>
            <a:headEnd/>
            <a:tailEnd/>
          </a:ln>
        </p:spPr>
      </p:pic>
      <p:pic>
        <p:nvPicPr>
          <p:cNvPr id="68619" name="Picture Placeholder 15" descr="Peopple smiling looking at their phones">
            <a:extLst>
              <a:ext uri="{FF2B5EF4-FFF2-40B4-BE49-F238E27FC236}">
                <a16:creationId xmlns:a16="http://schemas.microsoft.com/office/drawing/2014/main" id="{FE64AE35-7230-A3E2-E77B-98712E1767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r="38167"/>
          <a:stretch>
            <a:fillRect/>
          </a:stretch>
        </p:blipFill>
        <p:spPr>
          <a:xfrm>
            <a:off x="6249988" y="3132138"/>
            <a:ext cx="2247900" cy="2439987"/>
          </a:xfrm>
          <a:ln>
            <a:miter lim="800000"/>
            <a:headEnd/>
            <a:tailEnd/>
          </a:ln>
        </p:spPr>
      </p:pic>
      <p:pic>
        <p:nvPicPr>
          <p:cNvPr id="68620" name="Picture Placeholder 58" descr="Bearing, size, pencil, drawing">
            <a:extLst>
              <a:ext uri="{FF2B5EF4-FFF2-40B4-BE49-F238E27FC236}">
                <a16:creationId xmlns:a16="http://schemas.microsoft.com/office/drawing/2014/main" id="{BF9587EB-3FD2-F4E9-18A0-7CEA19D2CB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r="14581" b="5"/>
          <a:stretch>
            <a:fillRect/>
          </a:stretch>
        </p:blipFill>
        <p:spPr>
          <a:xfrm>
            <a:off x="8659813" y="1255713"/>
            <a:ext cx="2252662" cy="2478087"/>
          </a:xfrm>
          <a:ln>
            <a:miter lim="800000"/>
            <a:headEnd/>
            <a:tailEnd/>
          </a:ln>
        </p:spPr>
      </p:pic>
      <p:pic>
        <p:nvPicPr>
          <p:cNvPr id="68621" name="Picture Placeholder 55" descr="Office Desk with magazines and laptop">
            <a:extLst>
              <a:ext uri="{FF2B5EF4-FFF2-40B4-BE49-F238E27FC236}">
                <a16:creationId xmlns:a16="http://schemas.microsoft.com/office/drawing/2014/main" id="{16975B3D-D575-0868-22F9-564DD037AF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5" b="5"/>
          <a:stretch>
            <a:fillRect/>
          </a:stretch>
        </p:blipFill>
        <p:spPr>
          <a:xfrm>
            <a:off x="8661400" y="3890963"/>
            <a:ext cx="2251075" cy="1681162"/>
          </a:xfrm>
          <a:ln>
            <a:miter lim="800000"/>
            <a:headEnd/>
            <a:tailEnd/>
          </a:ln>
        </p:spPr>
      </p:pic>
      <p:sp>
        <p:nvSpPr>
          <p:cNvPr id="68622" name="Slide Number Placeholder 1">
            <a:extLst>
              <a:ext uri="{FF2B5EF4-FFF2-40B4-BE49-F238E27FC236}">
                <a16:creationId xmlns:a16="http://schemas.microsoft.com/office/drawing/2014/main" id="{02B96B8B-E82A-7EA4-ABCF-CE36A2D67B3F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10350500" y="5938838"/>
            <a:ext cx="552450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5C15B977-8F56-9E44-9BB7-42D14BC1BDF3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4">
            <a:extLst>
              <a:ext uri="{FF2B5EF4-FFF2-40B4-BE49-F238E27FC236}">
                <a16:creationId xmlns:a16="http://schemas.microsoft.com/office/drawing/2014/main" id="{7B7962D8-3A4E-3ED2-53A3-EEE947ACF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70672" name="Picture 10">
              <a:extLst>
                <a:ext uri="{FF2B5EF4-FFF2-40B4-BE49-F238E27FC236}">
                  <a16:creationId xmlns:a16="http://schemas.microsoft.com/office/drawing/2014/main" id="{13EBFC7C-472A-D28C-D231-C6E83F3B7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B30ED9-6AE1-993E-9577-07ED4EBD6202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70676" name="Picture 12">
              <a:extLst>
                <a:ext uri="{FF2B5EF4-FFF2-40B4-BE49-F238E27FC236}">
                  <a16:creationId xmlns:a16="http://schemas.microsoft.com/office/drawing/2014/main" id="{8C37ECC5-0126-570B-B8CB-72B203E1B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7" name="Picture 13">
              <a:extLst>
                <a:ext uri="{FF2B5EF4-FFF2-40B4-BE49-F238E27FC236}">
                  <a16:creationId xmlns:a16="http://schemas.microsoft.com/office/drawing/2014/main" id="{7DC4B788-8F0C-FDAC-8B30-81F813492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6" name="Straight Connector 35" descr="&quot;&quot;">
            <a:extLst>
              <a:ext uri="{FF2B5EF4-FFF2-40B4-BE49-F238E27FC236}">
                <a16:creationId xmlns:a16="http://schemas.microsoft.com/office/drawing/2014/main" id="{56535140-FF44-BDFD-7295-DFBED6323EE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 descr="&quot;&quot;">
            <a:extLst>
              <a:ext uri="{FF2B5EF4-FFF2-40B4-BE49-F238E27FC236}">
                <a16:creationId xmlns:a16="http://schemas.microsoft.com/office/drawing/2014/main" id="{7D91756D-04AA-DAAF-E6A5-CB016ADE53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grpSp>
        <p:nvGrpSpPr>
          <p:cNvPr id="70661" name="Group 37">
            <a:extLst>
              <a:ext uri="{FF2B5EF4-FFF2-40B4-BE49-F238E27FC236}">
                <a16:creationId xmlns:a16="http://schemas.microsoft.com/office/drawing/2014/main" id="{D0A161D2-1EF2-CBDC-E445-1665D5DC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70666" name="Picture 20">
              <a:extLst>
                <a:ext uri="{FF2B5EF4-FFF2-40B4-BE49-F238E27FC236}">
                  <a16:creationId xmlns:a16="http://schemas.microsoft.com/office/drawing/2014/main" id="{2FD41382-8064-371E-69D9-456056125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93EFFC-A099-24AD-9BA4-4C8466D6165F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pic>
          <p:nvPicPr>
            <p:cNvPr id="70670" name="Picture 22">
              <a:extLst>
                <a:ext uri="{FF2B5EF4-FFF2-40B4-BE49-F238E27FC236}">
                  <a16:creationId xmlns:a16="http://schemas.microsoft.com/office/drawing/2014/main" id="{4CC17BE8-DBF4-527A-3CD2-22981FBD3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1" name="Picture 39">
              <a:extLst>
                <a:ext uri="{FF2B5EF4-FFF2-40B4-BE49-F238E27FC236}">
                  <a16:creationId xmlns:a16="http://schemas.microsoft.com/office/drawing/2014/main" id="{242FB536-C7BC-82F2-5DCD-DF2FD2934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2" name="Title 1">
            <a:extLst>
              <a:ext uri="{FF2B5EF4-FFF2-40B4-BE49-F238E27FC236}">
                <a16:creationId xmlns:a16="http://schemas.microsoft.com/office/drawing/2014/main" id="{90F6E9A9-1FC8-8D73-7BAD-199D895D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/>
            <a:r>
              <a:rPr lang="en-US" altLang="fr-FR">
                <a:ln>
                  <a:noFill/>
                </a:ln>
              </a:rPr>
              <a:t>Références</a:t>
            </a:r>
          </a:p>
        </p:txBody>
      </p:sp>
      <p:cxnSp>
        <p:nvCxnSpPr>
          <p:cNvPr id="41" name="Straight Connector 40" descr="&quot;&quot;">
            <a:extLst>
              <a:ext uri="{FF2B5EF4-FFF2-40B4-BE49-F238E27FC236}">
                <a16:creationId xmlns:a16="http://schemas.microsoft.com/office/drawing/2014/main" id="{C086FB95-A0F0-564F-DC26-EF559918807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82725" y="2400300"/>
            <a:ext cx="9274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3CD0E36-24E8-A48D-8740-F81CA27A4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5400" y="2557463"/>
            <a:ext cx="9601200" cy="33178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LABILLOIS, D. et M. ST-GERMAIN.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Accompagnement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des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enseignants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du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collégial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dans un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contexte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d’innovation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pédagogique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, rapport de recherche PAREA, 2014 [cdc.qc.ca/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parea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/788732-labillois-st-germain-accompagnement-enseignantscollegial-innovation-pedagogique-gaspesie-outaouais-PAREA-2014.pdf].</a:t>
            </a:r>
            <a:endParaRPr lang="en-US" dirty="0">
              <a:cs typeface="Helvetica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St-Arnaud, Y. (2009).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L’autorégulation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, pour un dialogue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efficace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. Montréal : Presses de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cs typeface="Helvetica"/>
              </a:rPr>
              <a:t>l'Université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de Montréal. 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St-Arnaud, Y. (2003).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L'interaction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professionnelle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: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efficacité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et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coopération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(2e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éd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.). Montréal : Presses de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l'Université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 de Montréal.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St-Germain, M et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 LaBillois, D. (2016). Cinq gestes pour bien accompagner le changement.</a:t>
            </a:r>
            <a:r>
              <a:rPr lang="en-US" sz="1400" i="1">
                <a:solidFill>
                  <a:srgbClr val="000000"/>
                </a:solidFill>
                <a:latin typeface="Helvetica"/>
                <a:cs typeface="Helvetica"/>
              </a:rPr>
              <a:t> Pédagogie collégiale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, vol. 29, n.3.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ST-GERMAIN, M. Une structure 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relationnelle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 de 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coopération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, 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 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classe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 au 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collégial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, rapport de recherche PAREA, 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C.gep</a:t>
            </a:r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 de 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l’Outaouais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, 2013.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ST-GERMAIN, M.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L’appropriation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du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paradigme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de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l’apprentissage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chez des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enseignants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de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cégep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par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l’accompagnement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d’une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conseillère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pédagogique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, rapport de recherche PAREA,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C.gep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de 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l’Outaouais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, 2008 [cdc.qc.ca/</a:t>
            </a:r>
            <a:r>
              <a:rPr lang="en-US" sz="1400" err="1">
                <a:solidFill>
                  <a:srgbClr val="000000"/>
                </a:solidFill>
                <a:latin typeface="Helvetica"/>
                <a:cs typeface="Helvetica"/>
              </a:rPr>
              <a:t>parea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/787036_st_germain_paradigme_apprentissage_cegep_outaouais_PAREA_2008.pdf].</a:t>
            </a:r>
            <a:endParaRPr lang="en-US" sz="140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eaLnBrk="1" fontAlgn="auto" hangingPunct="1">
              <a:buSzPct val="114999"/>
              <a:buFont typeface="Arial"/>
              <a:buNone/>
              <a:defRPr/>
            </a:pP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 eaLnBrk="1" fontAlgn="auto" hangingPunct="1">
              <a:buSzPct val="114999"/>
              <a:buFont typeface="Arial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665" name="Slide Number Placeholder 4">
            <a:extLst>
              <a:ext uri="{FF2B5EF4-FFF2-40B4-BE49-F238E27FC236}">
                <a16:creationId xmlns:a16="http://schemas.microsoft.com/office/drawing/2014/main" id="{0D62B17E-B27D-C733-3D68-6241CF9E61E6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3675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DFF09DE6-C637-7D4F-84E0-C0F3CA5947F2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25">
            <a:extLst>
              <a:ext uri="{FF2B5EF4-FFF2-40B4-BE49-F238E27FC236}">
                <a16:creationId xmlns:a16="http://schemas.microsoft.com/office/drawing/2014/main" id="{3AA9B152-FA20-F0B6-BB33-C7B20A20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71698" name="Picture 106">
              <a:extLst>
                <a:ext uri="{FF2B5EF4-FFF2-40B4-BE49-F238E27FC236}">
                  <a16:creationId xmlns:a16="http://schemas.microsoft.com/office/drawing/2014/main" id="{0CF8E0CF-7B4B-5C57-410E-73D759025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033D9B5-964F-C8CF-F0D5-4A8B9D3EB850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71702" name="Picture 108">
              <a:extLst>
                <a:ext uri="{FF2B5EF4-FFF2-40B4-BE49-F238E27FC236}">
                  <a16:creationId xmlns:a16="http://schemas.microsoft.com/office/drawing/2014/main" id="{3C2ED2FF-2FDB-B95C-AD61-5B09B3ACF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3" name="Picture 109">
              <a:extLst>
                <a:ext uri="{FF2B5EF4-FFF2-40B4-BE49-F238E27FC236}">
                  <a16:creationId xmlns:a16="http://schemas.microsoft.com/office/drawing/2014/main" id="{A387862D-9436-F3F7-C5FC-1FD1D9638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7" name="Straight Connector 126" descr="&quot;&quot;">
            <a:extLst>
              <a:ext uri="{FF2B5EF4-FFF2-40B4-BE49-F238E27FC236}">
                <a16:creationId xmlns:a16="http://schemas.microsoft.com/office/drawing/2014/main" id="{9BFDB453-DD52-3A34-0298-40351B31D5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8" name="Rectangle 127" descr="&quot;&quot;">
            <a:extLst>
              <a:ext uri="{FF2B5EF4-FFF2-40B4-BE49-F238E27FC236}">
                <a16:creationId xmlns:a16="http://schemas.microsoft.com/office/drawing/2014/main" id="{20A6BC50-D292-BC25-CAE6-01F8B0A9AE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685" name="Group 128">
            <a:extLst>
              <a:ext uri="{FF2B5EF4-FFF2-40B4-BE49-F238E27FC236}">
                <a16:creationId xmlns:a16="http://schemas.microsoft.com/office/drawing/2014/main" id="{F4D0C705-E12B-22BF-9160-4DC4CF34F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0"/>
            <a:ext cx="12230100" cy="6856413"/>
            <a:chOff x="-15736" y="0"/>
            <a:chExt cx="12229962" cy="6856214"/>
          </a:xfrm>
        </p:grpSpPr>
        <p:pic>
          <p:nvPicPr>
            <p:cNvPr id="71692" name="Picture 116">
              <a:extLst>
                <a:ext uri="{FF2B5EF4-FFF2-40B4-BE49-F238E27FC236}">
                  <a16:creationId xmlns:a16="http://schemas.microsoft.com/office/drawing/2014/main" id="{141860A4-7596-64B7-2536-91B8D99F4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D9B29C2-6EBE-7FC7-348A-E51BD774DFC9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71696" name="Picture 118">
              <a:extLst>
                <a:ext uri="{FF2B5EF4-FFF2-40B4-BE49-F238E27FC236}">
                  <a16:creationId xmlns:a16="http://schemas.microsoft.com/office/drawing/2014/main" id="{F00EC896-3170-A2D9-5B4B-07472643B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7" name="Picture 119">
              <a:extLst>
                <a:ext uri="{FF2B5EF4-FFF2-40B4-BE49-F238E27FC236}">
                  <a16:creationId xmlns:a16="http://schemas.microsoft.com/office/drawing/2014/main" id="{86696D26-5457-7D5E-52DB-BDCAF4595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6" name="Title 1">
            <a:extLst>
              <a:ext uri="{FF2B5EF4-FFF2-40B4-BE49-F238E27FC236}">
                <a16:creationId xmlns:a16="http://schemas.microsoft.com/office/drawing/2014/main" id="{8342B78B-CFBD-499C-A736-C2CC2E8C45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3200" y="1041400"/>
            <a:ext cx="4538663" cy="2344738"/>
          </a:xfrm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altLang="fr-FR" sz="2600">
                <a:ln>
                  <a:noFill/>
                </a:ln>
              </a:rPr>
              <a:t>Merci</a:t>
            </a:r>
            <a:br>
              <a:rPr lang="en-US" altLang="fr-FR" sz="2600">
                <a:ln>
                  <a:noFill/>
                </a:ln>
              </a:rPr>
            </a:br>
            <a:br>
              <a:rPr lang="en-US" altLang="fr-FR" sz="2600">
                <a:ln>
                  <a:noFill/>
                </a:ln>
              </a:rPr>
            </a:br>
            <a:r>
              <a:rPr lang="en-US" altLang="fr-FR" sz="2600">
                <a:ln>
                  <a:noFill/>
                </a:ln>
              </a:rPr>
              <a:t>N'hésitez pas à me joindre si vous avez des questions ou si vous voulez partager une situation.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9BCE3-D299-6DDE-9E9F-58BD278A8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925" y="3657600"/>
            <a:ext cx="5605463" cy="1947863"/>
          </a:xfrm>
        </p:spPr>
        <p:txBody>
          <a:bodyPr anchor="t">
            <a:normAutofit fontScale="92500" lnSpcReduction="10000"/>
          </a:bodyPr>
          <a:lstStyle/>
          <a:p>
            <a:pPr algn="ctr" eaLnBrk="1" fontAlgn="auto" hangingPunct="1">
              <a:buFont typeface="Arial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Martine St-Germain</a:t>
            </a: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  <a:hlinkClick r:id="rId8"/>
              </a:rPr>
              <a:t>linkedin.com/in/martine-st-germain-ph-d-3a095b67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819-664-9251</a:t>
            </a: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Site Web:</a:t>
            </a:r>
          </a:p>
          <a:p>
            <a:pPr algn="ctr" eaLnBrk="1" fontAlgn="auto" hangingPunct="1">
              <a:buFont typeface="Arial"/>
              <a:buNone/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9"/>
              </a:rPr>
              <a:t>https://relationpedagogiquedecooperation.uqam.ca/</a:t>
            </a:r>
          </a:p>
        </p:txBody>
      </p:sp>
      <p:sp>
        <p:nvSpPr>
          <p:cNvPr id="122" name="Rectangle 121" descr="&quot;&quot;">
            <a:extLst>
              <a:ext uri="{FF2B5EF4-FFF2-40B4-BE49-F238E27FC236}">
                <a16:creationId xmlns:a16="http://schemas.microsoft.com/office/drawing/2014/main" id="{83D8CFE7-2968-6BA9-1787-0D83E82A9A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200" y="1092200"/>
            <a:ext cx="4976813" cy="451485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689" name="Picture Placeholder 100" descr="Office Desk with keyboard, pencil, notebook, reading glasses, phome">
            <a:extLst>
              <a:ext uri="{FF2B5EF4-FFF2-40B4-BE49-F238E27FC236}">
                <a16:creationId xmlns:a16="http://schemas.microsoft.com/office/drawing/2014/main" id="{228D9A45-9395-3672-F1D4-F2E5536EDDD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567"/>
          <a:stretch>
            <a:fillRect/>
          </a:stretch>
        </p:blipFill>
        <p:spPr>
          <a:xfrm>
            <a:off x="1412875" y="1409700"/>
            <a:ext cx="4348163" cy="3859213"/>
          </a:xfrm>
          <a:ln w="9525"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1" name="Straight Connector 130" descr="&quot;&quot;">
            <a:extLst>
              <a:ext uri="{FF2B5EF4-FFF2-40B4-BE49-F238E27FC236}">
                <a16:creationId xmlns:a16="http://schemas.microsoft.com/office/drawing/2014/main" id="{D5E84920-B7DB-90E1-E853-A16A638D4D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3200" y="3522663"/>
            <a:ext cx="452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691" name="Slide Number Placeholder 3">
            <a:extLst>
              <a:ext uri="{FF2B5EF4-FFF2-40B4-BE49-F238E27FC236}">
                <a16:creationId xmlns:a16="http://schemas.microsoft.com/office/drawing/2014/main" id="{3170AF8F-3525-240D-1632-5E011DC4897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0500" y="5970588"/>
            <a:ext cx="552450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600"/>
              </a:spcAft>
            </a:pPr>
            <a:fld id="{6E19F9D0-00D0-CB46-8567-B1D8398660FF}" type="slidenum">
              <a:rPr lang="en-US" altLang="fr-FR" sz="1000" b="0" smtClean="0"/>
              <a:pPr algn="r" fontAlgn="base">
                <a:spcBef>
                  <a:spcPct val="0"/>
                </a:spcBef>
                <a:spcAft>
                  <a:spcPts val="600"/>
                </a:spcAft>
              </a:pPr>
              <a:t>26</a:t>
            </a:fld>
            <a:endParaRPr lang="en-US" altLang="fr-FR" sz="1000"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5">
            <a:extLst>
              <a:ext uri="{FF2B5EF4-FFF2-40B4-BE49-F238E27FC236}">
                <a16:creationId xmlns:a16="http://schemas.microsoft.com/office/drawing/2014/main" id="{92BCB363-C8FC-B28A-25FC-2A8FED19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73747" name="Picture 16">
              <a:extLst>
                <a:ext uri="{FF2B5EF4-FFF2-40B4-BE49-F238E27FC236}">
                  <a16:creationId xmlns:a16="http://schemas.microsoft.com/office/drawing/2014/main" id="{4D3A2531-3B37-F9DC-9A82-FDFADF872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317B2C-1507-4123-4368-2BDD20BF9EEF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73751" name="Picture 18">
              <a:extLst>
                <a:ext uri="{FF2B5EF4-FFF2-40B4-BE49-F238E27FC236}">
                  <a16:creationId xmlns:a16="http://schemas.microsoft.com/office/drawing/2014/main" id="{F00A73AB-FA75-5302-0C6B-A0AF305C4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52" name="Picture 19">
              <a:extLst>
                <a:ext uri="{FF2B5EF4-FFF2-40B4-BE49-F238E27FC236}">
                  <a16:creationId xmlns:a16="http://schemas.microsoft.com/office/drawing/2014/main" id="{4D675785-D4E5-20D5-4D59-FDC2E388C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Straight Connector 21" descr="&quot;&quot;">
            <a:extLst>
              <a:ext uri="{FF2B5EF4-FFF2-40B4-BE49-F238E27FC236}">
                <a16:creationId xmlns:a16="http://schemas.microsoft.com/office/drawing/2014/main" id="{8B43F1C6-6EF9-C06D-036C-BF98FFA42E7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 descr="&quot;&quot;">
            <a:extLst>
              <a:ext uri="{FF2B5EF4-FFF2-40B4-BE49-F238E27FC236}">
                <a16:creationId xmlns:a16="http://schemas.microsoft.com/office/drawing/2014/main" id="{94C1FE5B-7B77-96FA-3FA0-9D6A4AA79F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3733" name="Group 25">
            <a:extLst>
              <a:ext uri="{FF2B5EF4-FFF2-40B4-BE49-F238E27FC236}">
                <a16:creationId xmlns:a16="http://schemas.microsoft.com/office/drawing/2014/main" id="{165D1678-9705-24C5-579C-7523292F3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1588"/>
            <a:ext cx="12230100" cy="6856412"/>
            <a:chOff x="-15736" y="0"/>
            <a:chExt cx="12229962" cy="6856214"/>
          </a:xfrm>
        </p:grpSpPr>
        <p:pic>
          <p:nvPicPr>
            <p:cNvPr id="73741" name="Picture 26">
              <a:extLst>
                <a:ext uri="{FF2B5EF4-FFF2-40B4-BE49-F238E27FC236}">
                  <a16:creationId xmlns:a16="http://schemas.microsoft.com/office/drawing/2014/main" id="{A4FF2E9A-9C36-AC94-7A00-6DDC8DAFA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4CEA27-133F-F3D0-1C93-C95688165E3B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73745" name="Picture 28">
              <a:extLst>
                <a:ext uri="{FF2B5EF4-FFF2-40B4-BE49-F238E27FC236}">
                  <a16:creationId xmlns:a16="http://schemas.microsoft.com/office/drawing/2014/main" id="{F9B190AA-17D7-70CE-0816-D466844A4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6" name="Picture 29">
              <a:extLst>
                <a:ext uri="{FF2B5EF4-FFF2-40B4-BE49-F238E27FC236}">
                  <a16:creationId xmlns:a16="http://schemas.microsoft.com/office/drawing/2014/main" id="{FEE535B6-31DC-4E1D-D84E-0EDE080C8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4" name="Title 1">
            <a:extLst>
              <a:ext uri="{FF2B5EF4-FFF2-40B4-BE49-F238E27FC236}">
                <a16:creationId xmlns:a16="http://schemas.microsoft.com/office/drawing/2014/main" id="{39CC230D-FD44-711A-0C34-D3F3918EC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3313" y="4405313"/>
            <a:ext cx="9988550" cy="1054100"/>
          </a:xfrm>
        </p:spPr>
        <p:txBody>
          <a:bodyPr anchor="b"/>
          <a:lstStyle/>
          <a:p>
            <a:pPr eaLnBrk="1" hangingPunct="1"/>
            <a:r>
              <a:rPr lang="en-US" altLang="fr-FR" sz="5400" b="1">
                <a:ln>
                  <a:noFill/>
                </a:ln>
              </a:rPr>
              <a:t>Aide mémoire! </a:t>
            </a:r>
            <a:endParaRPr lang="en-US" altLang="fr-FR" sz="5400">
              <a:ln>
                <a:noFill/>
              </a:ln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9536A-EBF3-BEF6-B960-785C7E85B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575" y="5565775"/>
            <a:ext cx="9604375" cy="404813"/>
          </a:xfrm>
        </p:spPr>
        <p:txBody>
          <a:bodyPr anchor="t">
            <a:normAutofit lnSpcReduction="10000"/>
          </a:bodyPr>
          <a:lstStyle/>
          <a:p>
            <a:pPr algn="ctr" eaLnBrk="1" fontAlgn="auto" hangingPunct="1">
              <a:buFont typeface="Arial"/>
              <a:buNone/>
              <a:defRPr/>
            </a:pPr>
            <a:r>
              <a:rPr lang="en-US" sz="2100" b="1" i="1" dirty="0">
                <a:solidFill>
                  <a:srgbClr val="C00000"/>
                </a:solidFill>
              </a:rPr>
              <a:t>Petit </a:t>
            </a:r>
            <a:r>
              <a:rPr lang="en-US" sz="2100" b="1" i="1" dirty="0" err="1">
                <a:solidFill>
                  <a:srgbClr val="C00000"/>
                </a:solidFill>
              </a:rPr>
              <a:t>cadeau</a:t>
            </a:r>
            <a:r>
              <a:rPr lang="en-US" sz="2100" b="1" i="1" dirty="0">
                <a:solidFill>
                  <a:srgbClr val="C00000"/>
                </a:solidFill>
              </a:rPr>
              <a:t> de Noël!  </a:t>
            </a:r>
          </a:p>
        </p:txBody>
      </p:sp>
      <p:sp>
        <p:nvSpPr>
          <p:cNvPr id="32" name="Rectangle 31" descr="&quot;&quot;">
            <a:extLst>
              <a:ext uri="{FF2B5EF4-FFF2-40B4-BE49-F238E27FC236}">
                <a16:creationId xmlns:a16="http://schemas.microsoft.com/office/drawing/2014/main" id="{940D0FCD-E3E8-D40B-7963-4BFE063A5C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611313" y="1092200"/>
            <a:ext cx="8963025" cy="312896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3737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74B3571F-217D-8471-EEBB-E8F14A51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" b="5"/>
          <a:stretch>
            <a:fillRect/>
          </a:stretch>
        </p:blipFill>
        <p:spPr bwMode="auto">
          <a:xfrm>
            <a:off x="6189663" y="1098550"/>
            <a:ext cx="42433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Placeholder 5">
            <a:extLst>
              <a:ext uri="{FF2B5EF4-FFF2-40B4-BE49-F238E27FC236}">
                <a16:creationId xmlns:a16="http://schemas.microsoft.com/office/drawing/2014/main" id="{3643B6B2-C7E3-6357-2C48-5F280B5DE8D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45"/>
          <a:stretch>
            <a:fillRect/>
          </a:stretch>
        </p:blipFill>
        <p:spPr>
          <a:xfrm>
            <a:off x="1766888" y="1300163"/>
            <a:ext cx="4227512" cy="2798762"/>
          </a:xfrm>
          <a:ln w="9525"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 descr="&quot;&quot;">
            <a:extLst>
              <a:ext uri="{FF2B5EF4-FFF2-40B4-BE49-F238E27FC236}">
                <a16:creationId xmlns:a16="http://schemas.microsoft.com/office/drawing/2014/main" id="{C915FF2F-8384-28D4-1AFC-5F36E5D118B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163763" y="5518150"/>
            <a:ext cx="7864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40" name="Slide Number Placeholder 4">
            <a:extLst>
              <a:ext uri="{FF2B5EF4-FFF2-40B4-BE49-F238E27FC236}">
                <a16:creationId xmlns:a16="http://schemas.microsoft.com/office/drawing/2014/main" id="{0B196133-FDD8-13FC-E22D-D18389A9EAA7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0500" y="5934075"/>
            <a:ext cx="552450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1E1BB068-EE8A-2D44-88DB-EDA9757FD6F5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8">
            <a:extLst>
              <a:ext uri="{FF2B5EF4-FFF2-40B4-BE49-F238E27FC236}">
                <a16:creationId xmlns:a16="http://schemas.microsoft.com/office/drawing/2014/main" id="{4DEAD14D-3E8C-9BF3-F72C-DB874E360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5859" name="Picture 19">
              <a:extLst>
                <a:ext uri="{FF2B5EF4-FFF2-40B4-BE49-F238E27FC236}">
                  <a16:creationId xmlns:a16="http://schemas.microsoft.com/office/drawing/2014/main" id="{4C0CE8E6-F912-9C58-35D8-2E8DC7976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FBADFA-E973-770B-12E7-5BCE86B7E6EE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5863" name="Picture 24">
              <a:extLst>
                <a:ext uri="{FF2B5EF4-FFF2-40B4-BE49-F238E27FC236}">
                  <a16:creationId xmlns:a16="http://schemas.microsoft.com/office/drawing/2014/main" id="{54019D32-B31A-1DBC-96EA-8B46FD09F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25">
              <a:extLst>
                <a:ext uri="{FF2B5EF4-FFF2-40B4-BE49-F238E27FC236}">
                  <a16:creationId xmlns:a16="http://schemas.microsoft.com/office/drawing/2014/main" id="{7886ED7E-BDE6-BC9E-DBFA-BA4005864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Straight Connector 27" descr="&quot;&quot;">
            <a:extLst>
              <a:ext uri="{FF2B5EF4-FFF2-40B4-BE49-F238E27FC236}">
                <a16:creationId xmlns:a16="http://schemas.microsoft.com/office/drawing/2014/main" id="{73614D29-C8D2-E49F-8F53-C6043CDBA3E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 descr="&quot;&quot;">
            <a:extLst>
              <a:ext uri="{FF2B5EF4-FFF2-40B4-BE49-F238E27FC236}">
                <a16:creationId xmlns:a16="http://schemas.microsoft.com/office/drawing/2014/main" id="{DE392C83-7734-3176-7CCD-4372516A90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5845" name="Group 31">
            <a:extLst>
              <a:ext uri="{FF2B5EF4-FFF2-40B4-BE49-F238E27FC236}">
                <a16:creationId xmlns:a16="http://schemas.microsoft.com/office/drawing/2014/main" id="{C933A289-3665-44C3-233B-ADD000274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5853" name="Picture 26">
              <a:extLst>
                <a:ext uri="{FF2B5EF4-FFF2-40B4-BE49-F238E27FC236}">
                  <a16:creationId xmlns:a16="http://schemas.microsoft.com/office/drawing/2014/main" id="{A7532E86-9A86-5B93-9C85-181A5F89C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5BF2FC-38B0-761C-6E05-E407D1367713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5857" name="Picture 41">
              <a:extLst>
                <a:ext uri="{FF2B5EF4-FFF2-40B4-BE49-F238E27FC236}">
                  <a16:creationId xmlns:a16="http://schemas.microsoft.com/office/drawing/2014/main" id="{DB8A1855-EAC9-50F2-7BA8-296909E95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35">
              <a:extLst>
                <a:ext uri="{FF2B5EF4-FFF2-40B4-BE49-F238E27FC236}">
                  <a16:creationId xmlns:a16="http://schemas.microsoft.com/office/drawing/2014/main" id="{6D3749A8-2662-E4B5-6F4F-09F09923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6" name="Title 14">
            <a:extLst>
              <a:ext uri="{FF2B5EF4-FFF2-40B4-BE49-F238E27FC236}">
                <a16:creationId xmlns:a16="http://schemas.microsoft.com/office/drawing/2014/main" id="{70F614F6-6082-84F1-717D-C8DA9BB5B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5975" y="982663"/>
            <a:ext cx="6270625" cy="1303337"/>
          </a:xfrm>
        </p:spPr>
        <p:txBody>
          <a:bodyPr/>
          <a:lstStyle/>
          <a:p>
            <a:pPr eaLnBrk="1" hangingPunct="1"/>
            <a:r>
              <a:rPr lang="en-US" altLang="fr-FR">
                <a:ln>
                  <a:noFill/>
                </a:ln>
              </a:rPr>
              <a:t>Intention</a:t>
            </a:r>
          </a:p>
        </p:txBody>
      </p:sp>
      <p:sp>
        <p:nvSpPr>
          <p:cNvPr id="38" name="Rectangle 37" descr="&quot;&quot;">
            <a:extLst>
              <a:ext uri="{FF2B5EF4-FFF2-40B4-BE49-F238E27FC236}">
                <a16:creationId xmlns:a16="http://schemas.microsoft.com/office/drawing/2014/main" id="{B79B4525-E2C1-14C8-DBF2-63123C92F1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200" y="1092200"/>
            <a:ext cx="3073400" cy="45354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8" name="Picture Placeholder 11" descr="Person typing on a laptop">
            <a:extLst>
              <a:ext uri="{FF2B5EF4-FFF2-40B4-BE49-F238E27FC236}">
                <a16:creationId xmlns:a16="http://schemas.microsoft.com/office/drawing/2014/main" id="{B319E8B0-9C35-F091-B1FB-FD989B5F1F8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>
            <a:fillRect/>
          </a:stretch>
        </p:blipFill>
        <p:spPr>
          <a:xfrm>
            <a:off x="1296988" y="1255713"/>
            <a:ext cx="2663825" cy="2112962"/>
          </a:xfrm>
        </p:spPr>
      </p:pic>
      <p:cxnSp>
        <p:nvCxnSpPr>
          <p:cNvPr id="40" name="Straight Connector 39" descr="&quot;&quot;">
            <a:extLst>
              <a:ext uri="{FF2B5EF4-FFF2-40B4-BE49-F238E27FC236}">
                <a16:creationId xmlns:a16="http://schemas.microsoft.com/office/drawing/2014/main" id="{0518167A-0622-5A1B-6813-0C7BEC6C70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43450" y="2400300"/>
            <a:ext cx="60356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850" name="Picture 1" descr="Page 3 | Images de Rencontre Professionnelle – Téléchargement gratuit sur  Freepik">
            <a:extLst>
              <a:ext uri="{FF2B5EF4-FFF2-40B4-BE49-F238E27FC236}">
                <a16:creationId xmlns:a16="http://schemas.microsoft.com/office/drawing/2014/main" id="{21414302-0074-0BBF-F939-4BB2C09E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533775"/>
            <a:ext cx="27432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9CA61E4-0467-D378-FA8A-69BD32FB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738" y="2557463"/>
            <a:ext cx="6261100" cy="3317875"/>
          </a:xfrm>
        </p:spPr>
        <p:txBody>
          <a:bodyPr>
            <a:normAutofit/>
          </a:bodyPr>
          <a:lstStyle/>
          <a:p>
            <a:pPr lvl="1" eaLnBrk="1" fontAlgn="auto" hangingPunct="1">
              <a:buFont typeface="Arial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Partager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connaissances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issues de la recherche et de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expériences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sur la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fonction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 cp.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Offrir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outils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relationnels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puissiez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identifier à la fin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cette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rencontre les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éléments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apparaîtront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pertinents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votre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pratique de cp.</a:t>
            </a:r>
          </a:p>
          <a:p>
            <a:pPr marL="457200" lvl="1" indent="0" eaLnBrk="1" fontAlgn="auto" hangingPunct="1">
              <a:buFont typeface="Arial"/>
              <a:buChar char="•"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eaLnBrk="1" fontAlgn="auto" hangingPunct="1">
              <a:buFont typeface="Arial"/>
              <a:buChar char="•"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eaLnBrk="1" fontAlgn="auto" hangingPunct="1">
              <a:buFont typeface="Arial"/>
              <a:buChar char="•"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52" name="Slide Number Placeholder 4">
            <a:extLst>
              <a:ext uri="{FF2B5EF4-FFF2-40B4-BE49-F238E27FC236}">
                <a16:creationId xmlns:a16="http://schemas.microsoft.com/office/drawing/2014/main" id="{0F9D74E0-86F5-25D7-7B36-AC4EBDE492E9}"/>
              </a:ext>
            </a:extLst>
          </p:cNvPr>
          <p:cNvSpPr>
            <a:spLocks noGrp="1" noChangeArrowheads="1"/>
          </p:cNvSpPr>
          <p:nvPr>
            <p:ph type="sldNum" sz="quarter" idx="17"/>
          </p:nvPr>
        </p:nvSpPr>
        <p:spPr bwMode="auto">
          <a:xfrm>
            <a:off x="10353675" y="5934075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EF7DA376-90C1-A74D-8660-42444CBA4E4D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8">
            <a:extLst>
              <a:ext uri="{FF2B5EF4-FFF2-40B4-BE49-F238E27FC236}">
                <a16:creationId xmlns:a16="http://schemas.microsoft.com/office/drawing/2014/main" id="{AD6239B4-EAAF-E058-9E82-C51F5B349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7903" name="Picture 9">
              <a:extLst>
                <a:ext uri="{FF2B5EF4-FFF2-40B4-BE49-F238E27FC236}">
                  <a16:creationId xmlns:a16="http://schemas.microsoft.com/office/drawing/2014/main" id="{E2A263DA-BBC9-9C90-364D-8D7A05228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A4092-C46F-85E8-D84A-AD90AC062888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7907" name="Picture 11">
              <a:extLst>
                <a:ext uri="{FF2B5EF4-FFF2-40B4-BE49-F238E27FC236}">
                  <a16:creationId xmlns:a16="http://schemas.microsoft.com/office/drawing/2014/main" id="{D1600ACE-0713-F9B5-422B-C8E7E09FF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Picture 12">
              <a:extLst>
                <a:ext uri="{FF2B5EF4-FFF2-40B4-BE49-F238E27FC236}">
                  <a16:creationId xmlns:a16="http://schemas.microsoft.com/office/drawing/2014/main" id="{08CDF95F-5EB2-74F2-082D-E72683FA0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 descr="&quot;&quot;">
            <a:extLst>
              <a:ext uri="{FF2B5EF4-FFF2-40B4-BE49-F238E27FC236}">
                <a16:creationId xmlns:a16="http://schemas.microsoft.com/office/drawing/2014/main" id="{DDD933E7-4DE7-08BB-94D0-60D193A2D54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2741B251-A66A-15DE-5B6C-0C7E1680BD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E9A0F-6E91-9AE2-C83A-FA0DF8A2DC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2D8B50EC-13B1-F59A-29BD-1133A797BC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763" y="635000"/>
            <a:ext cx="3365500" cy="55880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897" name="Title 1">
            <a:extLst>
              <a:ext uri="{FF2B5EF4-FFF2-40B4-BE49-F238E27FC236}">
                <a16:creationId xmlns:a16="http://schemas.microsoft.com/office/drawing/2014/main" id="{D3DB2B46-649D-EFB0-7C55-EB58C65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954088"/>
            <a:ext cx="2730500" cy="4946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3200" dirty="0" err="1">
                <a:ln>
                  <a:noFill/>
                </a:ln>
                <a:solidFill>
                  <a:srgbClr val="FFFFFF"/>
                </a:solidFill>
              </a:rPr>
              <a:t>Thème</a:t>
            </a:r>
            <a:r>
              <a:rPr lang="en-US" altLang="fr-FR" sz="3200" dirty="0">
                <a:ln>
                  <a:noFill/>
                </a:ln>
                <a:solidFill>
                  <a:srgbClr val="FFFFFF"/>
                </a:solidFill>
              </a:rPr>
              <a:t> 1</a:t>
            </a:r>
            <a:b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</a:br>
            <a: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  <a:t>Article </a:t>
            </a:r>
            <a:b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</a:br>
            <a: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  <a:t>CINQ GESTES POUR BIEN ACCOMPAGNER LE CHANGEMENT</a:t>
            </a:r>
            <a:b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</a:br>
            <a:r>
              <a:rPr lang="en-US" altLang="fr-FR" sz="2400" dirty="0" err="1">
                <a:ln>
                  <a:noFill/>
                </a:ln>
                <a:solidFill>
                  <a:srgbClr val="FFFFFF"/>
                </a:solidFill>
              </a:rPr>
              <a:t>Pédagogie</a:t>
            </a:r>
            <a: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  <a:t> </a:t>
            </a:r>
            <a:r>
              <a:rPr lang="en-US" altLang="fr-FR" sz="2400" dirty="0" err="1">
                <a:ln>
                  <a:noFill/>
                </a:ln>
                <a:solidFill>
                  <a:srgbClr val="FFFFFF"/>
                </a:solidFill>
              </a:rPr>
              <a:t>collégiale</a:t>
            </a:r>
            <a: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  <a:t> </a:t>
            </a:r>
            <a:br>
              <a:rPr lang="en-US" altLang="fr-FR" sz="2400" dirty="0">
                <a:ln>
                  <a:noFill/>
                </a:ln>
                <a:solidFill>
                  <a:srgbClr val="FFFFFF"/>
                </a:solidFill>
              </a:rPr>
            </a:br>
            <a:endParaRPr lang="en-US" altLang="fr-FR" sz="2400" dirty="0">
              <a:ln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43AEB-601E-B23D-97A9-2E838459DD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901" name="Content Placeholder 2">
            <a:extLst>
              <a:ext uri="{FF2B5EF4-FFF2-40B4-BE49-F238E27FC236}">
                <a16:creationId xmlns:a16="http://schemas.microsoft.com/office/drawing/2014/main" id="{9AB9210C-13C9-11FE-6244-69FD933C193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140325" y="469900"/>
            <a:ext cx="5954713" cy="5405438"/>
          </a:xfrm>
        </p:spPr>
        <p:txBody>
          <a:bodyPr anchor="ctr"/>
          <a:lstStyle/>
          <a:p>
            <a:pPr eaLnBrk="1" hangingPunct="1"/>
            <a:r>
              <a:rPr lang="en-US" altLang="fr-FR" dirty="0">
                <a:hlinkClick r:id="rId5"/>
              </a:rPr>
              <a:t>https://recherchecollegiale.ca/doc/st-germainlabillois-vol.29-3.pdf</a:t>
            </a:r>
            <a:endParaRPr lang="en-US" altLang="fr-FR" dirty="0"/>
          </a:p>
          <a:p>
            <a:pPr eaLnBrk="1" hangingPunct="1"/>
            <a:r>
              <a:rPr lang="en-US" altLang="fr-FR" dirty="0"/>
              <a:t>Que </a:t>
            </a:r>
            <a:r>
              <a:rPr lang="en-US" altLang="fr-FR" dirty="0" err="1"/>
              <a:t>retenez-vous</a:t>
            </a:r>
            <a:r>
              <a:rPr lang="en-US" altLang="fr-FR" dirty="0"/>
              <a:t>?</a:t>
            </a:r>
          </a:p>
          <a:p>
            <a:pPr eaLnBrk="1" hangingPunct="1"/>
            <a:r>
              <a:rPr lang="en-US" altLang="fr-FR" dirty="0"/>
              <a:t>Discussion, tour de table, </a:t>
            </a:r>
            <a:r>
              <a:rPr lang="en-US" altLang="fr-FR" dirty="0" err="1"/>
              <a:t>votre</a:t>
            </a:r>
            <a:r>
              <a:rPr lang="en-US" altLang="fr-FR" dirty="0"/>
              <a:t> nom et </a:t>
            </a:r>
            <a:r>
              <a:rPr lang="en-US" altLang="fr-FR" dirty="0" err="1"/>
              <a:t>collège</a:t>
            </a:r>
            <a:r>
              <a:rPr lang="en-US" altLang="fr-FR" dirty="0"/>
              <a:t> et </a:t>
            </a:r>
            <a:r>
              <a:rPr lang="en-US" altLang="fr-FR" dirty="0" err="1"/>
              <a:t>fonction</a:t>
            </a:r>
            <a:r>
              <a:rPr lang="en-US" altLang="fr-FR" dirty="0"/>
              <a:t> </a:t>
            </a:r>
            <a:r>
              <a:rPr lang="en-US" altLang="fr-FR" dirty="0" err="1"/>
              <a:t>en</a:t>
            </a:r>
            <a:r>
              <a:rPr lang="en-US" altLang="fr-FR" dirty="0"/>
              <a:t> </a:t>
            </a:r>
            <a:r>
              <a:rPr lang="en-US" altLang="fr-FR" dirty="0" err="1"/>
              <a:t>général</a:t>
            </a:r>
            <a:endParaRPr lang="en-US" altLang="fr-FR" dirty="0"/>
          </a:p>
        </p:txBody>
      </p:sp>
      <p:sp>
        <p:nvSpPr>
          <p:cNvPr id="37902" name="Slide Number Placeholder 3">
            <a:extLst>
              <a:ext uri="{FF2B5EF4-FFF2-40B4-BE49-F238E27FC236}">
                <a16:creationId xmlns:a16="http://schemas.microsoft.com/office/drawing/2014/main" id="{5ECECCCE-1FC9-F980-CD56-C12E5F9E9B7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552113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AFDCE14A-D895-DA4E-9298-9071D9F1EE04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8">
            <a:extLst>
              <a:ext uri="{FF2B5EF4-FFF2-40B4-BE49-F238E27FC236}">
                <a16:creationId xmlns:a16="http://schemas.microsoft.com/office/drawing/2014/main" id="{99F8B6BD-113F-7872-BB43-20758E64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38928" name="Picture 66">
              <a:extLst>
                <a:ext uri="{FF2B5EF4-FFF2-40B4-BE49-F238E27FC236}">
                  <a16:creationId xmlns:a16="http://schemas.microsoft.com/office/drawing/2014/main" id="{4E47DB1C-833A-4557-6183-F1F1C56A9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FE1732E-653E-5E10-9AD5-884C6393AE06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8932" name="Picture 70">
              <a:extLst>
                <a:ext uri="{FF2B5EF4-FFF2-40B4-BE49-F238E27FC236}">
                  <a16:creationId xmlns:a16="http://schemas.microsoft.com/office/drawing/2014/main" id="{D00F05C5-531A-E6C3-786D-16F28F0C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3" name="Picture 72">
              <a:extLst>
                <a:ext uri="{FF2B5EF4-FFF2-40B4-BE49-F238E27FC236}">
                  <a16:creationId xmlns:a16="http://schemas.microsoft.com/office/drawing/2014/main" id="{83855E01-0457-E26E-4C5A-FE37F98D4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5" name="Straight Connector 74" descr="&quot;&quot;">
            <a:extLst>
              <a:ext uri="{FF2B5EF4-FFF2-40B4-BE49-F238E27FC236}">
                <a16:creationId xmlns:a16="http://schemas.microsoft.com/office/drawing/2014/main" id="{0785BB6B-D514-C1B5-4AF4-373D82E6DC8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 descr="&quot;&quot;">
            <a:extLst>
              <a:ext uri="{FF2B5EF4-FFF2-40B4-BE49-F238E27FC236}">
                <a16:creationId xmlns:a16="http://schemas.microsoft.com/office/drawing/2014/main" id="{AD561F8A-DF67-1756-01C5-2CDEAB4F5B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8917" name="Group 61">
            <a:extLst>
              <a:ext uri="{FF2B5EF4-FFF2-40B4-BE49-F238E27FC236}">
                <a16:creationId xmlns:a16="http://schemas.microsoft.com/office/drawing/2014/main" id="{4E546E0F-1AD4-32C7-3B95-C8F6EB0BB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0"/>
            <a:ext cx="12230100" cy="6856413"/>
            <a:chOff x="-15736" y="0"/>
            <a:chExt cx="12229962" cy="6856214"/>
          </a:xfrm>
        </p:grpSpPr>
        <p:pic>
          <p:nvPicPr>
            <p:cNvPr id="38922" name="Picture 62">
              <a:extLst>
                <a:ext uri="{FF2B5EF4-FFF2-40B4-BE49-F238E27FC236}">
                  <a16:creationId xmlns:a16="http://schemas.microsoft.com/office/drawing/2014/main" id="{7DB783CC-4E2A-8B1D-3362-2E2E879F9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1F6E86-6CE5-7559-8746-C7E51CA55CF9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8926" name="Picture 64">
              <a:extLst>
                <a:ext uri="{FF2B5EF4-FFF2-40B4-BE49-F238E27FC236}">
                  <a16:creationId xmlns:a16="http://schemas.microsoft.com/office/drawing/2014/main" id="{56E719AE-BDF6-6E55-4C27-57A152E0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7" name="Picture 78">
              <a:extLst>
                <a:ext uri="{FF2B5EF4-FFF2-40B4-BE49-F238E27FC236}">
                  <a16:creationId xmlns:a16="http://schemas.microsoft.com/office/drawing/2014/main" id="{2093E910-1BE7-A7B4-50D9-E901BF8F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535B46-6F93-2971-3FE1-5C2A67A2DA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3200" y="1041400"/>
            <a:ext cx="4538663" cy="234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dirty="0" err="1">
                <a:ln>
                  <a:noFill/>
                </a:ln>
              </a:rPr>
              <a:t>Thème</a:t>
            </a:r>
            <a:r>
              <a:rPr lang="en-US" altLang="fr-FR" dirty="0">
                <a:ln>
                  <a:noFill/>
                </a:ln>
              </a:rPr>
              <a:t> 2 </a:t>
            </a:r>
            <a:br>
              <a:rPr lang="en-US" altLang="fr-FR" dirty="0">
                <a:ln>
                  <a:noFill/>
                </a:ln>
              </a:rPr>
            </a:br>
            <a:r>
              <a:rPr lang="en-US" altLang="fr-FR" dirty="0">
                <a:ln>
                  <a:noFill/>
                </a:ln>
              </a:rPr>
              <a:t>Posture du cp, </a:t>
            </a:r>
            <a:r>
              <a:rPr lang="en-US" altLang="fr-FR" i="1" dirty="0" err="1">
                <a:ln>
                  <a:noFill/>
                </a:ln>
              </a:rPr>
              <a:t>état</a:t>
            </a:r>
            <a:r>
              <a:rPr lang="en-US" altLang="fr-FR" i="1" dirty="0">
                <a:ln>
                  <a:noFill/>
                </a:ln>
              </a:rPr>
              <a:t> d'être, attitudes</a:t>
            </a:r>
            <a:endParaRPr lang="en-US" altLang="fr-FR" dirty="0">
              <a:ln>
                <a:noFill/>
              </a:ln>
            </a:endParaRPr>
          </a:p>
        </p:txBody>
      </p:sp>
      <p:sp>
        <p:nvSpPr>
          <p:cNvPr id="81" name="Rectangle 80" descr="&quot;&quot;">
            <a:extLst>
              <a:ext uri="{FF2B5EF4-FFF2-40B4-BE49-F238E27FC236}">
                <a16:creationId xmlns:a16="http://schemas.microsoft.com/office/drawing/2014/main" id="{ECA38B95-AD46-DD6C-5CD8-CD1E09B45D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200" y="1092200"/>
            <a:ext cx="4976813" cy="451485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20" name="Picture Placeholder 22" descr="Woman sitting at desk laughing">
            <a:extLst>
              <a:ext uri="{FF2B5EF4-FFF2-40B4-BE49-F238E27FC236}">
                <a16:creationId xmlns:a16="http://schemas.microsoft.com/office/drawing/2014/main" id="{D67E8945-2E83-4456-DAC9-5B3000C5812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r="8504" b="-2"/>
          <a:stretch>
            <a:fillRect/>
          </a:stretch>
        </p:blipFill>
        <p:spPr>
          <a:xfrm>
            <a:off x="1412875" y="1409700"/>
            <a:ext cx="4348163" cy="3859213"/>
          </a:xfrm>
        </p:spPr>
      </p:pic>
      <p:cxnSp>
        <p:nvCxnSpPr>
          <p:cNvPr id="83" name="Straight Connector 82" descr="&quot;&quot;">
            <a:extLst>
              <a:ext uri="{FF2B5EF4-FFF2-40B4-BE49-F238E27FC236}">
                <a16:creationId xmlns:a16="http://schemas.microsoft.com/office/drawing/2014/main" id="{B54F263F-0BF6-CF25-6F4C-EE43AAF6226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3200" y="3522663"/>
            <a:ext cx="452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1">
            <a:extLst>
              <a:ext uri="{FF2B5EF4-FFF2-40B4-BE49-F238E27FC236}">
                <a16:creationId xmlns:a16="http://schemas.microsoft.com/office/drawing/2014/main" id="{BB073775-65B0-517E-619D-61171462F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40975" name="Picture 27">
              <a:extLst>
                <a:ext uri="{FF2B5EF4-FFF2-40B4-BE49-F238E27FC236}">
                  <a16:creationId xmlns:a16="http://schemas.microsoft.com/office/drawing/2014/main" id="{1050CC8B-8D25-36C7-6FF4-4A37F440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DE7A08-05E6-6E45-E33D-AD87C25BDF92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0979" name="Picture 31">
              <a:extLst>
                <a:ext uri="{FF2B5EF4-FFF2-40B4-BE49-F238E27FC236}">
                  <a16:creationId xmlns:a16="http://schemas.microsoft.com/office/drawing/2014/main" id="{583D1F04-DD9A-C795-8D42-20D96CCA8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15">
              <a:extLst>
                <a:ext uri="{FF2B5EF4-FFF2-40B4-BE49-F238E27FC236}">
                  <a16:creationId xmlns:a16="http://schemas.microsoft.com/office/drawing/2014/main" id="{FDCBD38D-19CC-C0E3-C07B-3536C59D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4" name="Straight Connector 33" descr="&quot;&quot;">
            <a:extLst>
              <a:ext uri="{FF2B5EF4-FFF2-40B4-BE49-F238E27FC236}">
                <a16:creationId xmlns:a16="http://schemas.microsoft.com/office/drawing/2014/main" id="{C696229A-AD70-A718-B3CA-AC65D2722F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 descr="&quot;&quot;">
            <a:extLst>
              <a:ext uri="{FF2B5EF4-FFF2-40B4-BE49-F238E27FC236}">
                <a16:creationId xmlns:a16="http://schemas.microsoft.com/office/drawing/2014/main" id="{E9268459-77A3-1AF0-A6E2-E750DB08E3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4B2D5-2116-6B6E-C106-959BBB7952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32FE0E-2D0D-8AB7-EBB9-EE42D61180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0971" name="Title 1">
            <a:extLst>
              <a:ext uri="{FF2B5EF4-FFF2-40B4-BE49-F238E27FC236}">
                <a16:creationId xmlns:a16="http://schemas.microsoft.com/office/drawing/2014/main" id="{CCF6DF31-B652-6B51-1A4D-ECDDB6ED15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871538"/>
            <a:ext cx="3073400" cy="3436937"/>
          </a:xfrm>
        </p:spPr>
        <p:txBody>
          <a:bodyPr/>
          <a:lstStyle/>
          <a:p>
            <a:pPr eaLnBrk="1" hangingPunct="1"/>
            <a:r>
              <a:rPr lang="en-US" altLang="fr-FR" sz="3700">
                <a:ln>
                  <a:noFill/>
                </a:ln>
              </a:rPr>
              <a:t>Attitudes et manifestations</a:t>
            </a:r>
          </a:p>
        </p:txBody>
      </p:sp>
      <p:sp>
        <p:nvSpPr>
          <p:cNvPr id="40972" name="Subtitle 2">
            <a:extLst>
              <a:ext uri="{FF2B5EF4-FFF2-40B4-BE49-F238E27FC236}">
                <a16:creationId xmlns:a16="http://schemas.microsoft.com/office/drawing/2014/main" id="{49DF3F75-9AC7-15BE-8219-F7EF9730DD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4440238"/>
            <a:ext cx="3113087" cy="1452562"/>
          </a:xfrm>
        </p:spPr>
        <p:txBody>
          <a:bodyPr anchor="t"/>
          <a:lstStyle/>
          <a:p>
            <a:pPr algn="ctr" eaLnBrk="1" hangingPunct="1"/>
            <a:r>
              <a:rPr lang="en-US" altLang="fr-FR" sz="2100" b="1">
                <a:solidFill>
                  <a:srgbClr val="000000"/>
                </a:solidFill>
              </a:rPr>
              <a:t>Observer / S'observer / S'autoréguler</a:t>
            </a:r>
          </a:p>
        </p:txBody>
      </p:sp>
      <p:sp useBgFill="1">
        <p:nvSpPr>
          <p:cNvPr id="26" name="Rectangle 25" descr="&quot;&quot;">
            <a:extLst>
              <a:ext uri="{FF2B5EF4-FFF2-40B4-BE49-F238E27FC236}">
                <a16:creationId xmlns:a16="http://schemas.microsoft.com/office/drawing/2014/main" id="{0F980B08-3FC5-24A4-5CD2-F240CD0ECF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95838" y="0"/>
            <a:ext cx="73961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16DA7E-63A1-C4B9-E5AA-75DECED32121}"/>
              </a:ext>
            </a:extLst>
          </p:cNvPr>
          <p:cNvGraphicFramePr>
            <a:graphicFrameLocks noGrp="1"/>
          </p:cNvGraphicFramePr>
          <p:nvPr/>
        </p:nvGraphicFramePr>
        <p:xfrm>
          <a:off x="4692804" y="799170"/>
          <a:ext cx="7506638" cy="5301613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73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409"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400" b="1" i="0" cap="all" spc="6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Attitudes</a:t>
                      </a:r>
                    </a:p>
                  </a:txBody>
                  <a:tcPr marL="161310" marR="161310" marT="161310" marB="1613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400" b="1" i="0" cap="all" spc="6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Manifestations</a:t>
                      </a:r>
                    </a:p>
                  </a:txBody>
                  <a:tcPr marL="161310" marR="161310" marT="161310" marB="1613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204">
                <a:tc>
                  <a:txBody>
                    <a:bodyPr/>
                    <a:lstStyle/>
                    <a:p>
                      <a:pPr algn="l" fontAlgn="base"/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Écoute, empathie</a:t>
                      </a:r>
                    </a:p>
                    <a:p>
                      <a:pPr algn="l" fontAlgn="base"/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Ouverture</a:t>
                      </a:r>
                    </a:p>
                    <a:p>
                      <a:pPr algn="l" fontAlgn="base"/>
                      <a:endParaRPr lang="fr-CA" sz="1900" b="0" i="0" cap="none" spc="0"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Tolérant</a:t>
                      </a:r>
                      <a:endParaRPr lang="fr-CA" sz="1700" dirty="0"/>
                    </a:p>
                    <a:p>
                      <a:pPr algn="l" fontAlgn="base"/>
                      <a:endParaRPr lang="fr-CA" sz="1900" b="0" i="0" cap="none" spc="0" dirty="0"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Patient</a:t>
                      </a:r>
                      <a:endParaRPr lang="fr-CA" dirty="0"/>
                    </a:p>
                    <a:p>
                      <a:pPr algn="l" fontAlgn="base"/>
                      <a:endParaRPr lang="fr-CA" sz="1900" b="0" i="0" cap="none" spc="0" dirty="0"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Dynamique</a:t>
                      </a:r>
                      <a:endParaRPr lang="fr-CA" dirty="0"/>
                    </a:p>
                    <a:p>
                      <a:pPr algn="l" fontAlgn="base"/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Créatif</a:t>
                      </a:r>
                    </a:p>
                    <a:p>
                      <a:pPr algn="l" fontAlgn="base"/>
                      <a:endParaRPr lang="fr-CA" sz="1900" b="0" i="0" cap="none" spc="0" dirty="0"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Authenticité</a:t>
                      </a:r>
                      <a:endParaRPr lang="fr-CA" dirty="0"/>
                    </a:p>
                    <a:p>
                      <a:pPr algn="l" fontAlgn="base"/>
                      <a:endParaRPr lang="fr-CA" sz="1900" b="0" i="0" cap="none" spc="0"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Structuré, organisée</a:t>
                      </a:r>
                      <a:endParaRPr lang="fr-CA" sz="1700" dirty="0"/>
                    </a:p>
                  </a:txBody>
                  <a:tcPr marL="103945" marR="103945" marT="51972" marB="1075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Garde le silence après une question </a:t>
                      </a:r>
                      <a:r>
                        <a:rPr lang="fr-CA" sz="1900" b="0" i="1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(4-5 secondes)</a:t>
                      </a:r>
                    </a:p>
                    <a:p>
                      <a:pPr algn="l" fontAlgn="base"/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Ne porte pas de jugement, s’intéresse à la divergence des points de vue, </a:t>
                      </a:r>
                      <a:r>
                        <a:rPr lang="fr-CA" sz="1900" b="0" i="1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questionne</a:t>
                      </a:r>
                    </a:p>
                    <a:p>
                      <a:pPr algn="l" fontAlgn="base"/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Est respectueux face à l’ambiguïté, à l’inconnu,  </a:t>
                      </a:r>
                      <a:r>
                        <a:rPr lang="fr-CA" sz="1900" b="0" i="1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(</a:t>
                      </a:r>
                      <a:r>
                        <a:rPr lang="fr-CA" sz="1900" b="0" i="1" cap="none" spc="0" dirty="0" err="1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EquitéDiversitéInclusion</a:t>
                      </a:r>
                      <a:r>
                        <a:rPr lang="fr-CA" sz="1900" b="0" i="1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)</a:t>
                      </a:r>
                      <a:endParaRPr lang="fr-CA" sz="1900" b="0" i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Suit le rythme de l'autre, observe constamment </a:t>
                      </a:r>
                      <a:r>
                        <a:rPr lang="fr-CA" sz="1900" b="0" i="1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(qu'est-ce que j'entends, que je vois?)</a:t>
                      </a: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Offre des rétroactions positives, démontre les opportunités</a:t>
                      </a:r>
                      <a:endParaRPr lang="fr-CA" sz="1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Imagine tous les possibles, fait des suggestions, voit sous un autre angle</a:t>
                      </a: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Reste soi-même, mentionne quand elle-il se sent moins bien, parle de ses émotions</a:t>
                      </a:r>
                    </a:p>
                    <a:p>
                      <a:pPr lvl="0" algn="l">
                        <a:buNone/>
                      </a:pP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Gère la structure relationnelle </a:t>
                      </a:r>
                      <a:r>
                        <a:rPr lang="fr-CA" sz="1900" b="0" i="1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(pression, service, coopération)</a:t>
                      </a:r>
                      <a:r>
                        <a:rPr lang="fr-CA" sz="1900" b="0" i="0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 et les outils organisationnels </a:t>
                      </a:r>
                      <a:r>
                        <a:rPr lang="fr-CA" sz="1900" b="0" i="1" cap="none" spc="0" dirty="0">
                          <a:solidFill>
                            <a:schemeClr val="tx1"/>
                          </a:solidFill>
                          <a:effectLst/>
                          <a:latin typeface="Perpetua"/>
                        </a:rPr>
                        <a:t>(Avant-Pendant-Après)</a:t>
                      </a:r>
                    </a:p>
                  </a:txBody>
                  <a:tcPr marL="103945" marR="103945" marT="51972" marB="1075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1">
            <a:extLst>
              <a:ext uri="{FF2B5EF4-FFF2-40B4-BE49-F238E27FC236}">
                <a16:creationId xmlns:a16="http://schemas.microsoft.com/office/drawing/2014/main" id="{81D573CC-81B4-AF6C-899D-6105E104B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41999" name="Picture 9">
              <a:extLst>
                <a:ext uri="{FF2B5EF4-FFF2-40B4-BE49-F238E27FC236}">
                  <a16:creationId xmlns:a16="http://schemas.microsoft.com/office/drawing/2014/main" id="{241C8A71-8482-33DE-E224-B336FBE4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7F8D1-BDA9-9E8C-B8BC-B060440CA275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2003" name="Picture 27">
              <a:extLst>
                <a:ext uri="{FF2B5EF4-FFF2-40B4-BE49-F238E27FC236}">
                  <a16:creationId xmlns:a16="http://schemas.microsoft.com/office/drawing/2014/main" id="{0A53883B-9FAC-A42A-81B4-95FFA3293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4" name="Picture 15">
              <a:extLst>
                <a:ext uri="{FF2B5EF4-FFF2-40B4-BE49-F238E27FC236}">
                  <a16:creationId xmlns:a16="http://schemas.microsoft.com/office/drawing/2014/main" id="{C7D15769-EDF0-57FC-D373-D378BD21A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Straight Connector 17" descr="&quot;&quot;">
            <a:extLst>
              <a:ext uri="{FF2B5EF4-FFF2-40B4-BE49-F238E27FC236}">
                <a16:creationId xmlns:a16="http://schemas.microsoft.com/office/drawing/2014/main" id="{CCCF2AA1-663C-3A5F-3F84-9ED7AB554E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 descr="&quot;&quot;">
            <a:extLst>
              <a:ext uri="{FF2B5EF4-FFF2-40B4-BE49-F238E27FC236}">
                <a16:creationId xmlns:a16="http://schemas.microsoft.com/office/drawing/2014/main" id="{3F24CDE7-6A04-F126-7177-06B8ECF640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A78A97-9234-2B85-2EE0-D3D9D0F416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 descr="&quot;&quot;">
            <a:extLst>
              <a:ext uri="{FF2B5EF4-FFF2-40B4-BE49-F238E27FC236}">
                <a16:creationId xmlns:a16="http://schemas.microsoft.com/office/drawing/2014/main" id="{DDE9AFF0-4A76-DBC1-5AD6-BB46A58066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763" y="635000"/>
            <a:ext cx="3365500" cy="55880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993" name="Title 1">
            <a:extLst>
              <a:ext uri="{FF2B5EF4-FFF2-40B4-BE49-F238E27FC236}">
                <a16:creationId xmlns:a16="http://schemas.microsoft.com/office/drawing/2014/main" id="{3DE82CAE-5C36-B3CD-2B22-12DA0B6B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954088"/>
            <a:ext cx="2730500" cy="4946650"/>
          </a:xfrm>
        </p:spPr>
        <p:txBody>
          <a:bodyPr/>
          <a:lstStyle/>
          <a:p>
            <a:pPr eaLnBrk="1" hangingPunct="1"/>
            <a:r>
              <a:rPr lang="en-US" altLang="fr-FR">
                <a:ln>
                  <a:noFill/>
                </a:ln>
                <a:solidFill>
                  <a:srgbClr val="FFFFFF"/>
                </a:solidFill>
              </a:rPr>
              <a:t>Exercice de réflexion </a:t>
            </a:r>
            <a:br>
              <a:rPr lang="en-US" altLang="fr-FR">
                <a:ln>
                  <a:noFill/>
                </a:ln>
              </a:rPr>
            </a:br>
            <a:endParaRPr lang="en-US" altLang="fr-FR">
              <a:ln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9E08D6-B070-CC0D-3E5E-48508DB0DE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7" name="Subtitle 2">
            <a:extLst>
              <a:ext uri="{FF2B5EF4-FFF2-40B4-BE49-F238E27FC236}">
                <a16:creationId xmlns:a16="http://schemas.microsoft.com/office/drawing/2014/main" id="{02EDCFEE-95F3-C0BF-5A77-E6660FCA683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140325" y="469900"/>
            <a:ext cx="5954713" cy="5405438"/>
          </a:xfrm>
        </p:spPr>
        <p:txBody>
          <a:bodyPr anchor="ctr"/>
          <a:lstStyle/>
          <a:p>
            <a:pPr eaLnBrk="1" hangingPunct="1"/>
            <a:r>
              <a:rPr lang="en-US" altLang="fr-FR" b="1"/>
              <a:t>Réflexion individuelle après la rencontre:</a:t>
            </a:r>
            <a:r>
              <a:rPr lang="en-US" altLang="fr-FR"/>
              <a:t> Laquelle de ces attitudes aimeriez-vous le plus développer ?</a:t>
            </a:r>
          </a:p>
          <a:p>
            <a:pPr eaLnBrk="1" hangingPunct="1"/>
            <a:r>
              <a:rPr lang="en-US" altLang="fr-FR"/>
              <a:t>De quelle manière?</a:t>
            </a:r>
          </a:p>
          <a:p>
            <a:pPr eaLnBrk="1" hangingPunct="1"/>
            <a:r>
              <a:rPr lang="en-US" altLang="fr-FR" b="1"/>
              <a:t>Réflexion et Partage en groupe</a:t>
            </a:r>
            <a:r>
              <a:rPr lang="en-US" altLang="fr-FR"/>
              <a:t>: Laquelle serait la plus importante? Pourquoi?</a:t>
            </a:r>
          </a:p>
        </p:txBody>
      </p:sp>
      <p:sp>
        <p:nvSpPr>
          <p:cNvPr id="41998" name="Slide Number Placeholder 6">
            <a:extLst>
              <a:ext uri="{FF2B5EF4-FFF2-40B4-BE49-F238E27FC236}">
                <a16:creationId xmlns:a16="http://schemas.microsoft.com/office/drawing/2014/main" id="{991596CF-19EC-88D9-85F7-611F3FC57662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552113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5267605E-CB92-3A40-B61B-41888EBD602A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54">
            <a:extLst>
              <a:ext uri="{FF2B5EF4-FFF2-40B4-BE49-F238E27FC236}">
                <a16:creationId xmlns:a16="http://schemas.microsoft.com/office/drawing/2014/main" id="{9302A86C-C84D-447C-9900-E4CFC1F16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43025" name="Picture 30">
              <a:extLst>
                <a:ext uri="{FF2B5EF4-FFF2-40B4-BE49-F238E27FC236}">
                  <a16:creationId xmlns:a16="http://schemas.microsoft.com/office/drawing/2014/main" id="{35C49AE0-EFE8-8258-2C34-1562436F0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8DED1A-134E-7BB8-4FAB-75A74C96D190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3029" name="Picture 32">
              <a:extLst>
                <a:ext uri="{FF2B5EF4-FFF2-40B4-BE49-F238E27FC236}">
                  <a16:creationId xmlns:a16="http://schemas.microsoft.com/office/drawing/2014/main" id="{C2C9997E-4961-9170-694F-0ED3C1434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0" name="Picture 33">
              <a:extLst>
                <a:ext uri="{FF2B5EF4-FFF2-40B4-BE49-F238E27FC236}">
                  <a16:creationId xmlns:a16="http://schemas.microsoft.com/office/drawing/2014/main" id="{ED305D31-CE8D-9A09-EFE8-538B89682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6" name="Straight Connector 55" descr="&quot;&quot;">
            <a:extLst>
              <a:ext uri="{FF2B5EF4-FFF2-40B4-BE49-F238E27FC236}">
                <a16:creationId xmlns:a16="http://schemas.microsoft.com/office/drawing/2014/main" id="{BE631849-F265-2CBB-29F2-03CF449EEFF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 descr="&quot;&quot;">
            <a:extLst>
              <a:ext uri="{FF2B5EF4-FFF2-40B4-BE49-F238E27FC236}">
                <a16:creationId xmlns:a16="http://schemas.microsoft.com/office/drawing/2014/main" id="{A226272F-3B13-12E0-EB6F-D33BC91153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013" name="Group 57">
            <a:extLst>
              <a:ext uri="{FF2B5EF4-FFF2-40B4-BE49-F238E27FC236}">
                <a16:creationId xmlns:a16="http://schemas.microsoft.com/office/drawing/2014/main" id="{5AFA6A7D-5310-21C1-8998-D4C276B5D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0"/>
            <a:ext cx="12230100" cy="6856413"/>
            <a:chOff x="-15736" y="0"/>
            <a:chExt cx="12229962" cy="6856214"/>
          </a:xfrm>
        </p:grpSpPr>
        <p:pic>
          <p:nvPicPr>
            <p:cNvPr id="43019" name="Picture 40">
              <a:extLst>
                <a:ext uri="{FF2B5EF4-FFF2-40B4-BE49-F238E27FC236}">
                  <a16:creationId xmlns:a16="http://schemas.microsoft.com/office/drawing/2014/main" id="{5EA886D7-3498-9FE2-A9DE-A4F5F72B6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19815E3-2E76-4A76-B99F-1AC8E1A61EB6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3023" name="Picture 42">
              <a:extLst>
                <a:ext uri="{FF2B5EF4-FFF2-40B4-BE49-F238E27FC236}">
                  <a16:creationId xmlns:a16="http://schemas.microsoft.com/office/drawing/2014/main" id="{9E7C1532-F7D9-570E-7D3F-0968D4E49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59">
              <a:extLst>
                <a:ext uri="{FF2B5EF4-FFF2-40B4-BE49-F238E27FC236}">
                  <a16:creationId xmlns:a16="http://schemas.microsoft.com/office/drawing/2014/main" id="{31D601E1-A739-9B42-80B3-74839D7D0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4" name="Title 1">
            <a:extLst>
              <a:ext uri="{FF2B5EF4-FFF2-40B4-BE49-F238E27FC236}">
                <a16:creationId xmlns:a16="http://schemas.microsoft.com/office/drawing/2014/main" id="{89964711-946F-FDEB-A9AC-13E6BFD06C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74749" y="1041400"/>
            <a:ext cx="4894889" cy="300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3200" b="1" dirty="0" err="1">
                <a:ln>
                  <a:noFill/>
                </a:ln>
              </a:rPr>
              <a:t>Thème</a:t>
            </a:r>
            <a:r>
              <a:rPr lang="en-US" altLang="fr-FR" sz="3200" b="1" dirty="0">
                <a:ln>
                  <a:noFill/>
                </a:ln>
              </a:rPr>
              <a:t> 3 </a:t>
            </a:r>
            <a:br>
              <a:rPr lang="en-US" altLang="fr-FR" sz="3200" dirty="0">
                <a:ln>
                  <a:noFill/>
                </a:ln>
              </a:rPr>
            </a:br>
            <a:r>
              <a:rPr lang="en-US" altLang="fr-FR" sz="3200" dirty="0">
                <a:ln>
                  <a:noFill/>
                </a:ln>
              </a:rPr>
              <a:t>Les types de structures </a:t>
            </a:r>
            <a:r>
              <a:rPr lang="en-US" altLang="fr-FR" sz="3200" dirty="0" err="1">
                <a:ln>
                  <a:noFill/>
                </a:ln>
              </a:rPr>
              <a:t>relationnelles</a:t>
            </a:r>
            <a:r>
              <a:rPr lang="en-US" altLang="fr-FR" sz="3200" dirty="0">
                <a:ln>
                  <a:noFill/>
                </a:ln>
              </a:rPr>
              <a:t>: </a:t>
            </a:r>
            <a:br>
              <a:rPr lang="en-US" altLang="fr-FR" sz="3200" dirty="0">
                <a:ln>
                  <a:noFill/>
                </a:ln>
              </a:rPr>
            </a:br>
            <a:r>
              <a:rPr lang="en-US" altLang="fr-FR" sz="3200" dirty="0">
                <a:ln>
                  <a:noFill/>
                </a:ln>
              </a:rPr>
              <a:t>pression, service, </a:t>
            </a:r>
            <a:r>
              <a:rPr lang="en-US" altLang="fr-FR" sz="3200" dirty="0" err="1">
                <a:ln>
                  <a:noFill/>
                </a:ln>
              </a:rPr>
              <a:t>coopération</a:t>
            </a:r>
            <a:br>
              <a:rPr lang="en-US" altLang="fr-FR" sz="4000" dirty="0">
                <a:ln>
                  <a:noFill/>
                </a:ln>
              </a:rPr>
            </a:br>
            <a:endParaRPr lang="en-US" altLang="fr-FR" sz="4600" dirty="0">
              <a:ln>
                <a:noFill/>
              </a:ln>
            </a:endParaRPr>
          </a:p>
        </p:txBody>
      </p:sp>
      <p:sp>
        <p:nvSpPr>
          <p:cNvPr id="43015" name="Subtitle 2">
            <a:extLst>
              <a:ext uri="{FF2B5EF4-FFF2-40B4-BE49-F238E27FC236}">
                <a16:creationId xmlns:a16="http://schemas.microsoft.com/office/drawing/2014/main" id="{05FFBC4B-EE78-FD00-4E80-5DC454F669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78600" y="3657600"/>
            <a:ext cx="4513263" cy="1933575"/>
          </a:xfrm>
        </p:spPr>
        <p:txBody>
          <a:bodyPr anchor="t">
            <a:normAutofit fontScale="92500" lnSpcReduction="20000"/>
          </a:bodyPr>
          <a:lstStyle/>
          <a:p>
            <a:pPr algn="ctr" eaLnBrk="1" hangingPunct="1"/>
            <a:r>
              <a:rPr lang="en-US" altLang="fr-FR" sz="2100" i="1" dirty="0">
                <a:solidFill>
                  <a:schemeClr val="tx1"/>
                </a:solidFill>
              </a:rPr>
              <a:t>St-Arnaud, 2003, 2009</a:t>
            </a:r>
          </a:p>
          <a:p>
            <a:pPr algn="ctr" eaLnBrk="1" hangingPunct="1"/>
            <a:endParaRPr lang="en-US" altLang="fr-FR" sz="2100" i="1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fr-FR" sz="2100" i="1" dirty="0">
                <a:solidFill>
                  <a:schemeClr val="tx1"/>
                </a:solidFill>
                <a:hlinkClick r:id="rId8"/>
              </a:rPr>
              <a:t>https://books.openedition.org/pum/10798?lang=fr</a:t>
            </a:r>
            <a:endParaRPr lang="en-US" altLang="fr-FR" sz="2100" i="1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fr-FR" sz="2100" i="1" dirty="0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fr-FR" sz="2100" i="1" dirty="0">
                <a:solidFill>
                  <a:schemeClr val="tx1"/>
                </a:solidFill>
                <a:hlinkClick r:id="rId9"/>
              </a:rPr>
              <a:t>https://books.openedition.org/pum/9694?lang=fr</a:t>
            </a:r>
            <a:endParaRPr lang="en-US" altLang="fr-FR" sz="2100" i="1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fr-FR" sz="2100" i="1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fr-FR" sz="2100" i="1" dirty="0">
              <a:solidFill>
                <a:schemeClr val="tx1"/>
              </a:solidFill>
            </a:endParaRPr>
          </a:p>
        </p:txBody>
      </p:sp>
      <p:sp>
        <p:nvSpPr>
          <p:cNvPr id="61" name="Rectangle 60" descr="&quot;&quot;">
            <a:extLst>
              <a:ext uri="{FF2B5EF4-FFF2-40B4-BE49-F238E27FC236}">
                <a16:creationId xmlns:a16="http://schemas.microsoft.com/office/drawing/2014/main" id="{D633631B-E411-30AA-9C3A-857655AFA7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200" y="1092200"/>
            <a:ext cx="4976813" cy="451485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7" name="Picture 4" descr="5AC14E43">
            <a:extLst>
              <a:ext uri="{FF2B5EF4-FFF2-40B4-BE49-F238E27FC236}">
                <a16:creationId xmlns:a16="http://schemas.microsoft.com/office/drawing/2014/main" id="{256D36E7-C1E6-3A6A-9595-9409E902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r="13287"/>
          <a:stretch>
            <a:fillRect/>
          </a:stretch>
        </p:blipFill>
        <p:spPr bwMode="auto">
          <a:xfrm>
            <a:off x="1412875" y="1409700"/>
            <a:ext cx="434816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61" descr="&quot;&quot;">
            <a:extLst>
              <a:ext uri="{FF2B5EF4-FFF2-40B4-BE49-F238E27FC236}">
                <a16:creationId xmlns:a16="http://schemas.microsoft.com/office/drawing/2014/main" id="{DD427228-3AD2-CEF8-1482-09FA1AAB5D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3200" y="3522663"/>
            <a:ext cx="452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8">
            <a:extLst>
              <a:ext uri="{FF2B5EF4-FFF2-40B4-BE49-F238E27FC236}">
                <a16:creationId xmlns:a16="http://schemas.microsoft.com/office/drawing/2014/main" id="{23C31460-B657-BF20-EBB4-5938B1A76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45066" name="Picture 9">
              <a:extLst>
                <a:ext uri="{FF2B5EF4-FFF2-40B4-BE49-F238E27FC236}">
                  <a16:creationId xmlns:a16="http://schemas.microsoft.com/office/drawing/2014/main" id="{6EF759E7-682E-6864-6CF5-5B5015FD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483894-F562-9E49-EC23-7D3BF9654B6E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5070" name="Picture 11">
              <a:extLst>
                <a:ext uri="{FF2B5EF4-FFF2-40B4-BE49-F238E27FC236}">
                  <a16:creationId xmlns:a16="http://schemas.microsoft.com/office/drawing/2014/main" id="{79D2FC28-A079-03A9-2EC7-F6D9EFA38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12">
              <a:extLst>
                <a:ext uri="{FF2B5EF4-FFF2-40B4-BE49-F238E27FC236}">
                  <a16:creationId xmlns:a16="http://schemas.microsoft.com/office/drawing/2014/main" id="{8A908614-BB85-CDD7-6F50-C2164129A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 descr="&quot;&quot;">
            <a:extLst>
              <a:ext uri="{FF2B5EF4-FFF2-40B4-BE49-F238E27FC236}">
                <a16:creationId xmlns:a16="http://schemas.microsoft.com/office/drawing/2014/main" id="{625B566C-FF31-07D0-EE60-4214397893C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E3169961-14F7-89B8-5C7E-813BD13DF3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pic>
        <p:nvPicPr>
          <p:cNvPr id="45061" name="Picture 18">
            <a:extLst>
              <a:ext uri="{FF2B5EF4-FFF2-40B4-BE49-F238E27FC236}">
                <a16:creationId xmlns:a16="http://schemas.microsoft.com/office/drawing/2014/main" id="{34BB2C33-1775-D2AE-1321-E77F8D76E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itle 1">
            <a:extLst>
              <a:ext uri="{FF2B5EF4-FFF2-40B4-BE49-F238E27FC236}">
                <a16:creationId xmlns:a16="http://schemas.microsoft.com/office/drawing/2014/main" id="{58E2F320-0CD9-852A-2C84-38BD85ADD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pPr eaLnBrk="1" hangingPunct="1"/>
            <a:r>
              <a:rPr lang="en-US" altLang="fr-FR">
                <a:ln>
                  <a:noFill/>
                </a:ln>
              </a:rPr>
              <a:t>Le type de structure relationnelle</a:t>
            </a:r>
          </a:p>
        </p:txBody>
      </p:sp>
      <p:cxnSp>
        <p:nvCxnSpPr>
          <p:cNvPr id="21" name="Straight Connector 20" descr="&quot;&quot;">
            <a:extLst>
              <a:ext uri="{FF2B5EF4-FFF2-40B4-BE49-F238E27FC236}">
                <a16:creationId xmlns:a16="http://schemas.microsoft.com/office/drawing/2014/main" id="{E98392D1-26AB-5408-6D90-41818EBCF89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82725" y="2400300"/>
            <a:ext cx="9274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4" name="Subtitle 2">
            <a:extLst>
              <a:ext uri="{FF2B5EF4-FFF2-40B4-BE49-F238E27FC236}">
                <a16:creationId xmlns:a16="http://schemas.microsoft.com/office/drawing/2014/main" id="{EECD4EE5-566A-5764-EC49-0EDDB234BFF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295400" y="2557463"/>
            <a:ext cx="9601200" cy="3317875"/>
          </a:xfrm>
        </p:spPr>
        <p:txBody>
          <a:bodyPr/>
          <a:lstStyle/>
          <a:p>
            <a:pPr eaLnBrk="1" hangingPunct="1"/>
            <a:r>
              <a:rPr lang="en-US" altLang="fr-FR" dirty="0" err="1"/>
              <a:t>Éléments</a:t>
            </a:r>
            <a:r>
              <a:rPr lang="en-US" altLang="fr-FR" dirty="0"/>
              <a:t> </a:t>
            </a:r>
            <a:r>
              <a:rPr lang="en-US" altLang="fr-FR" dirty="0" err="1"/>
              <a:t>à</a:t>
            </a:r>
            <a:r>
              <a:rPr lang="en-US" altLang="fr-FR" dirty="0"/>
              <a:t> </a:t>
            </a:r>
            <a:r>
              <a:rPr lang="en-US" altLang="fr-FR" dirty="0" err="1"/>
              <a:t>considérer</a:t>
            </a:r>
            <a:r>
              <a:rPr lang="en-US" altLang="fr-FR" dirty="0"/>
              <a:t> pour </a:t>
            </a:r>
            <a:r>
              <a:rPr lang="en-US" altLang="fr-FR" dirty="0" err="1"/>
              <a:t>évaluer</a:t>
            </a:r>
            <a:r>
              <a:rPr lang="en-US" altLang="fr-FR" dirty="0"/>
              <a:t> la structure </a:t>
            </a:r>
            <a:r>
              <a:rPr lang="en-US" altLang="fr-FR" dirty="0" err="1"/>
              <a:t>relationnelle</a:t>
            </a:r>
            <a:r>
              <a:rPr lang="en-US" altLang="fr-FR" dirty="0"/>
              <a:t> (observation de la situation, </a:t>
            </a:r>
            <a:r>
              <a:rPr lang="en-US" altLang="fr-FR" dirty="0" err="1"/>
              <a:t>hélicoptère</a:t>
            </a:r>
            <a:r>
              <a:rPr lang="en-US" altLang="fr-FR" dirty="0"/>
              <a:t>)</a:t>
            </a:r>
          </a:p>
          <a:p>
            <a:pPr lvl="1" eaLnBrk="1" hangingPunct="1"/>
            <a:r>
              <a:rPr lang="en-US" altLang="fr-FR" dirty="0">
                <a:solidFill>
                  <a:srgbClr val="FF0000"/>
                </a:solidFill>
              </a:rPr>
              <a:t>Qui </a:t>
            </a:r>
            <a:r>
              <a:rPr lang="en-US" altLang="fr-FR" dirty="0" err="1">
                <a:solidFill>
                  <a:srgbClr val="FF0000"/>
                </a:solidFill>
              </a:rPr>
              <a:t>détemine</a:t>
            </a:r>
            <a:r>
              <a:rPr lang="en-US" altLang="fr-FR" dirty="0">
                <a:solidFill>
                  <a:srgbClr val="FF0000"/>
                </a:solidFill>
              </a:rPr>
              <a:t> le but </a:t>
            </a:r>
            <a:r>
              <a:rPr lang="en-US" altLang="fr-FR" dirty="0"/>
              <a:t>de </a:t>
            </a:r>
            <a:r>
              <a:rPr lang="en-US" altLang="fr-FR" dirty="0" err="1"/>
              <a:t>l'interaction</a:t>
            </a:r>
            <a:r>
              <a:rPr lang="en-US" altLang="fr-FR" dirty="0"/>
              <a:t>? </a:t>
            </a:r>
            <a:r>
              <a:rPr lang="en-US" altLang="fr-FR" i="1" dirty="0" err="1"/>
              <a:t>Pourquoi</a:t>
            </a:r>
            <a:r>
              <a:rPr lang="en-US" altLang="fr-FR" i="1" dirty="0"/>
              <a:t> </a:t>
            </a:r>
            <a:r>
              <a:rPr lang="en-US" altLang="fr-FR" i="1" dirty="0" err="1"/>
              <a:t>sommes</a:t>
            </a:r>
            <a:r>
              <a:rPr lang="en-US" altLang="fr-FR" i="1" dirty="0"/>
              <a:t>-nous </a:t>
            </a:r>
            <a:r>
              <a:rPr lang="en-US" altLang="fr-FR" i="1" dirty="0" err="1"/>
              <a:t>là</a:t>
            </a:r>
            <a:r>
              <a:rPr lang="en-US" altLang="fr-FR" i="1" dirty="0"/>
              <a:t>?  </a:t>
            </a:r>
            <a:r>
              <a:rPr lang="en-US" altLang="fr-FR" i="1" dirty="0" err="1"/>
              <a:t>Quel</a:t>
            </a:r>
            <a:r>
              <a:rPr lang="en-US" altLang="fr-FR" i="1" dirty="0"/>
              <a:t> </a:t>
            </a:r>
            <a:r>
              <a:rPr lang="en-US" altLang="fr-FR" i="1" dirty="0" err="1"/>
              <a:t>est</a:t>
            </a:r>
            <a:r>
              <a:rPr lang="en-US" altLang="fr-FR" i="1" dirty="0"/>
              <a:t> </a:t>
            </a:r>
            <a:r>
              <a:rPr lang="en-US" altLang="fr-FR" i="1" dirty="0" err="1"/>
              <a:t>notre</a:t>
            </a:r>
            <a:r>
              <a:rPr lang="en-US" altLang="fr-FR" i="1" dirty="0"/>
              <a:t> </a:t>
            </a:r>
            <a:r>
              <a:rPr lang="en-US" altLang="fr-FR" i="1" dirty="0" err="1"/>
              <a:t>objectif</a:t>
            </a:r>
            <a:r>
              <a:rPr lang="en-US" altLang="fr-FR" i="1" dirty="0"/>
              <a:t> et qui </a:t>
            </a:r>
            <a:r>
              <a:rPr lang="en-US" altLang="fr-FR" i="1" dirty="0" err="1"/>
              <a:t>l'a</a:t>
            </a:r>
            <a:r>
              <a:rPr lang="en-US" altLang="fr-FR" i="1" dirty="0"/>
              <a:t> </a:t>
            </a:r>
            <a:r>
              <a:rPr lang="en-US" altLang="fr-FR" i="1" dirty="0" err="1"/>
              <a:t>décidé</a:t>
            </a:r>
            <a:r>
              <a:rPr lang="en-US" altLang="fr-FR" i="1" dirty="0"/>
              <a:t>?</a:t>
            </a:r>
          </a:p>
          <a:p>
            <a:pPr lvl="1" eaLnBrk="1" hangingPunct="1"/>
            <a:r>
              <a:rPr lang="en-US" altLang="fr-FR" dirty="0"/>
              <a:t>Pour que le but </a:t>
            </a:r>
            <a:r>
              <a:rPr lang="en-US" altLang="fr-FR" dirty="0" err="1"/>
              <a:t>soit</a:t>
            </a:r>
            <a:r>
              <a:rPr lang="en-US" altLang="fr-FR" dirty="0"/>
              <a:t> </a:t>
            </a:r>
            <a:r>
              <a:rPr lang="en-US" altLang="fr-FR" dirty="0" err="1"/>
              <a:t>atteint</a:t>
            </a:r>
            <a:r>
              <a:rPr lang="en-US" altLang="fr-FR" dirty="0"/>
              <a:t>, </a:t>
            </a:r>
            <a:r>
              <a:rPr lang="en-US" altLang="fr-FR" dirty="0">
                <a:solidFill>
                  <a:srgbClr val="FF0000"/>
                </a:solidFill>
              </a:rPr>
              <a:t>qui </a:t>
            </a:r>
            <a:r>
              <a:rPr lang="en-US" altLang="fr-FR" dirty="0" err="1">
                <a:solidFill>
                  <a:srgbClr val="FF0000"/>
                </a:solidFill>
              </a:rPr>
              <a:t>est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 err="1">
                <a:solidFill>
                  <a:srgbClr val="FF0000"/>
                </a:solidFill>
              </a:rPr>
              <a:t>sollicité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/>
              <a:t>? </a:t>
            </a:r>
          </a:p>
          <a:p>
            <a:pPr lvl="1" eaLnBrk="1" hangingPunct="1"/>
            <a:r>
              <a:rPr lang="en-US" altLang="fr-FR" dirty="0"/>
              <a:t>Au </a:t>
            </a:r>
            <a:r>
              <a:rPr lang="en-US" altLang="fr-FR" dirty="0" err="1"/>
              <a:t>cours</a:t>
            </a:r>
            <a:r>
              <a:rPr lang="en-US" altLang="fr-FR" dirty="0"/>
              <a:t> de </a:t>
            </a:r>
            <a:r>
              <a:rPr lang="en-US" altLang="fr-FR" dirty="0" err="1"/>
              <a:t>l'interaction</a:t>
            </a:r>
            <a:r>
              <a:rPr lang="en-US" altLang="fr-FR" dirty="0"/>
              <a:t>, </a:t>
            </a:r>
            <a:r>
              <a:rPr lang="en-US" altLang="fr-FR" dirty="0">
                <a:solidFill>
                  <a:srgbClr val="FF0000"/>
                </a:solidFill>
              </a:rPr>
              <a:t>dans </a:t>
            </a:r>
            <a:r>
              <a:rPr lang="en-US" altLang="fr-FR" dirty="0" err="1">
                <a:solidFill>
                  <a:srgbClr val="FF0000"/>
                </a:solidFill>
              </a:rPr>
              <a:t>quel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 err="1">
                <a:solidFill>
                  <a:srgbClr val="FF0000"/>
                </a:solidFill>
              </a:rPr>
              <a:t>sens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 err="1">
                <a:solidFill>
                  <a:srgbClr val="FF0000"/>
                </a:solidFill>
              </a:rPr>
              <a:t>s'exerce</a:t>
            </a:r>
            <a:r>
              <a:rPr lang="en-US" altLang="fr-FR" dirty="0">
                <a:solidFill>
                  <a:srgbClr val="FF0000"/>
                </a:solidFill>
              </a:rPr>
              <a:t> </a:t>
            </a:r>
            <a:r>
              <a:rPr lang="en-US" altLang="fr-FR" dirty="0" err="1">
                <a:solidFill>
                  <a:srgbClr val="FF0000"/>
                </a:solidFill>
              </a:rPr>
              <a:t>l'influence</a:t>
            </a:r>
            <a:r>
              <a:rPr lang="en-US" altLang="fr-FR" dirty="0"/>
              <a:t>?</a:t>
            </a:r>
          </a:p>
        </p:txBody>
      </p:sp>
      <p:sp>
        <p:nvSpPr>
          <p:cNvPr id="45065" name="Slide Number Placeholder 3">
            <a:extLst>
              <a:ext uri="{FF2B5EF4-FFF2-40B4-BE49-F238E27FC236}">
                <a16:creationId xmlns:a16="http://schemas.microsoft.com/office/drawing/2014/main" id="{3AD4A4F4-FFB4-869A-F101-A42A14732270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10353675" y="5969000"/>
            <a:ext cx="54292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buClrTx/>
              <a:buSzTx/>
              <a:buFontTx/>
              <a:buNone/>
            </a:pPr>
            <a:fld id="{26CE0E78-0F06-2A47-916C-7F45CA586FE0}" type="slidenum">
              <a:rPr lang="en-US" altLang="fr-FR" sz="1000" b="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fr-FR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207BF10-CF7B-4768-919D-354C4FEDF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BA3AEB-0B6D-4F09-8EB6-86588D7AB1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2119</Words>
  <Application>Microsoft Macintosh PowerPoint</Application>
  <PresentationFormat>Grand écran</PresentationFormat>
  <Paragraphs>238</Paragraphs>
  <Slides>27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Garamond</vt:lpstr>
      <vt:lpstr>Arial</vt:lpstr>
      <vt:lpstr>Calibri</vt:lpstr>
      <vt:lpstr>Univers Condensed</vt:lpstr>
      <vt:lpstr>Courier New</vt:lpstr>
      <vt:lpstr>Source Sans Pro</vt:lpstr>
      <vt:lpstr>Times New Roman</vt:lpstr>
      <vt:lpstr>Mangal</vt:lpstr>
      <vt:lpstr>Helvetica</vt:lpstr>
      <vt:lpstr>Organic</vt:lpstr>
      <vt:lpstr>L'accompagnement individuel 12 Janvier 2024</vt:lpstr>
      <vt:lpstr>Thèmes et structure de la rencontre</vt:lpstr>
      <vt:lpstr>Intention</vt:lpstr>
      <vt:lpstr>Thème 1 Article  CINQ GESTES POUR BIEN ACCOMPAGNER LE CHANGEMENT Pédagogie collégiale  </vt:lpstr>
      <vt:lpstr>Thème 2  Posture du cp, état d'être, attitudes</vt:lpstr>
      <vt:lpstr>Attitudes et manifestations</vt:lpstr>
      <vt:lpstr>Exercice de réflexion  </vt:lpstr>
      <vt:lpstr>Thème 3  Les types de structures relationnelles:  pression, service, coopération </vt:lpstr>
      <vt:lpstr>Le type de structure relationnelle</vt:lpstr>
      <vt:lpstr>Le type de structure relationnelle</vt:lpstr>
      <vt:lpstr>Exercice: Quel est le type de structure? Comment les transformer en coopération si nécessaire ?</vt:lpstr>
      <vt:lpstr>Exercice: Donnez-nous un exemple d'un type de structure à partir de votre vécu (anonyme)</vt:lpstr>
      <vt:lpstr>L’importance de bien situer le changement</vt:lpstr>
      <vt:lpstr>Facteur P</vt:lpstr>
      <vt:lpstr>THÈME 4-  La relation côte-à-côte, mise en place, maintien</vt:lpstr>
      <vt:lpstr>LE RAPPORT RELATIONNEL</vt:lpstr>
      <vt:lpstr>La relation côte-à-côte</vt:lpstr>
      <vt:lpstr>La relation côte-à-côte</vt:lpstr>
      <vt:lpstr>Exemple d'une stratégie relationnelle:   En cours de rencontre, s'intéresser aux représentations de la personne accompagnée</vt:lpstr>
      <vt:lpstr>Présentation PowerPoint</vt:lpstr>
      <vt:lpstr>Clarifier mon intention,  et le but de l'interaction</vt:lpstr>
      <vt:lpstr>    </vt:lpstr>
      <vt:lpstr>Un truc efficace:  Le toc toc </vt:lpstr>
      <vt:lpstr>Thème 5</vt:lpstr>
      <vt:lpstr>Références</vt:lpstr>
      <vt:lpstr>Merci  N'hésitez pas à me joindre si vous avez des questions ou si vous voulez partager une situation.</vt:lpstr>
      <vt:lpstr>Aide mémoire!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>St-Germain, Martine</cp:lastModifiedBy>
  <cp:revision>1238</cp:revision>
  <dcterms:created xsi:type="dcterms:W3CDTF">2023-12-06T18:32:22Z</dcterms:created>
  <dcterms:modified xsi:type="dcterms:W3CDTF">2024-01-10T23:12:14Z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